
<file path=[Content_Types].xml><?xml version="1.0" encoding="utf-8"?>
<Types xmlns="http://schemas.openxmlformats.org/package/2006/content-types">
  <Default Extension="jfif"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5"/>
  </p:notesMasterIdLst>
  <p:handoutMasterIdLst>
    <p:handoutMasterId r:id="rId46"/>
  </p:handoutMasterIdLst>
  <p:sldIdLst>
    <p:sldId id="256" r:id="rId2"/>
    <p:sldId id="302" r:id="rId3"/>
    <p:sldId id="322" r:id="rId4"/>
    <p:sldId id="298" r:id="rId5"/>
    <p:sldId id="299" r:id="rId6"/>
    <p:sldId id="280" r:id="rId7"/>
    <p:sldId id="305" r:id="rId8"/>
    <p:sldId id="303" r:id="rId9"/>
    <p:sldId id="288" r:id="rId10"/>
    <p:sldId id="281" r:id="rId11"/>
    <p:sldId id="285" r:id="rId12"/>
    <p:sldId id="282" r:id="rId13"/>
    <p:sldId id="284" r:id="rId14"/>
    <p:sldId id="283" r:id="rId15"/>
    <p:sldId id="265" r:id="rId16"/>
    <p:sldId id="263" r:id="rId17"/>
    <p:sldId id="296" r:id="rId18"/>
    <p:sldId id="295" r:id="rId19"/>
    <p:sldId id="306" r:id="rId20"/>
    <p:sldId id="261" r:id="rId21"/>
    <p:sldId id="273" r:id="rId22"/>
    <p:sldId id="274" r:id="rId23"/>
    <p:sldId id="258" r:id="rId24"/>
    <p:sldId id="311" r:id="rId25"/>
    <p:sldId id="312" r:id="rId26"/>
    <p:sldId id="313" r:id="rId27"/>
    <p:sldId id="315" r:id="rId28"/>
    <p:sldId id="317" r:id="rId29"/>
    <p:sldId id="319" r:id="rId30"/>
    <p:sldId id="314" r:id="rId31"/>
    <p:sldId id="320" r:id="rId32"/>
    <p:sldId id="321" r:id="rId33"/>
    <p:sldId id="297" r:id="rId34"/>
    <p:sldId id="307" r:id="rId35"/>
    <p:sldId id="308" r:id="rId36"/>
    <p:sldId id="309" r:id="rId37"/>
    <p:sldId id="310" r:id="rId38"/>
    <p:sldId id="262" r:id="rId39"/>
    <p:sldId id="272" r:id="rId40"/>
    <p:sldId id="269" r:id="rId41"/>
    <p:sldId id="270" r:id="rId42"/>
    <p:sldId id="271" r:id="rId43"/>
    <p:sldId id="275"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0782CC-E9D1-4357-A376-FCF5B9A848AE}">
          <p14:sldIdLst>
            <p14:sldId id="256"/>
          </p14:sldIdLst>
        </p14:section>
        <p14:section name="Foundations - 15 min" id="{E1B4C0CC-B94F-4EBF-BCB5-6EC8CE436A70}">
          <p14:sldIdLst>
            <p14:sldId id="302"/>
            <p14:sldId id="322"/>
            <p14:sldId id="298"/>
            <p14:sldId id="299"/>
            <p14:sldId id="280"/>
            <p14:sldId id="305"/>
            <p14:sldId id="303"/>
            <p14:sldId id="288"/>
            <p14:sldId id="281"/>
            <p14:sldId id="285"/>
            <p14:sldId id="282"/>
            <p14:sldId id="284"/>
          </p14:sldIdLst>
        </p14:section>
        <p14:section name="Discuss - 10 min" id="{A6BFE86C-FD05-4284-BC7D-E09A35086A21}">
          <p14:sldIdLst>
            <p14:sldId id="283"/>
          </p14:sldIdLst>
        </p14:section>
        <p14:section name="IRAC - 10 min" id="{D9A9DBF6-2C6B-4220-AC9D-C3B674C2E3E8}">
          <p14:sldIdLst>
            <p14:sldId id="265"/>
            <p14:sldId id="263"/>
            <p14:sldId id="296"/>
          </p14:sldIdLst>
        </p14:section>
        <p14:section name="Case Brief -30 min" id="{935AB49E-C2B9-4AB4-B790-4B516BEB7185}">
          <p14:sldIdLst>
            <p14:sldId id="295"/>
            <p14:sldId id="306"/>
            <p14:sldId id="261"/>
            <p14:sldId id="273"/>
            <p14:sldId id="274"/>
            <p14:sldId id="258"/>
          </p14:sldIdLst>
        </p14:section>
        <p14:section name="Quick Legal Writing Exercises- 20 min" id="{39C44F6A-0844-45D5-A123-0E0D3CA4125E}">
          <p14:sldIdLst>
            <p14:sldId id="311"/>
            <p14:sldId id="312"/>
            <p14:sldId id="313"/>
            <p14:sldId id="315"/>
            <p14:sldId id="317"/>
            <p14:sldId id="319"/>
            <p14:sldId id="314"/>
            <p14:sldId id="320"/>
            <p14:sldId id="321"/>
            <p14:sldId id="297"/>
          </p14:sldIdLst>
        </p14:section>
        <p14:section name="Extra Slides - Anatomy of a Case and FIRAC" id="{DCADC1DA-3A12-4AD2-8F8E-5901A1C0D378}">
          <p14:sldIdLst>
            <p14:sldId id="307"/>
            <p14:sldId id="308"/>
            <p14:sldId id="309"/>
            <p14:sldId id="310"/>
          </p14:sldIdLst>
        </p14:section>
        <p14:section name="FIRAC" id="{3385E3E9-8092-442E-913F-C84D17724CA7}">
          <p14:sldIdLst>
            <p14:sldId id="262"/>
            <p14:sldId id="272"/>
            <p14:sldId id="269"/>
            <p14:sldId id="270"/>
            <p14:sldId id="271"/>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13" autoAdjust="0"/>
    <p:restoredTop sz="96472" autoAdjust="0"/>
  </p:normalViewPr>
  <p:slideViewPr>
    <p:cSldViewPr snapToGrid="0">
      <p:cViewPr varScale="1">
        <p:scale>
          <a:sx n="82" d="100"/>
          <a:sy n="82" d="100"/>
        </p:scale>
        <p:origin x="110" y="72"/>
      </p:cViewPr>
      <p:guideLst/>
    </p:cSldViewPr>
  </p:slideViewPr>
  <p:outlineViewPr>
    <p:cViewPr>
      <p:scale>
        <a:sx n="33" d="100"/>
        <a:sy n="33" d="100"/>
      </p:scale>
      <p:origin x="0" y="-294"/>
    </p:cViewPr>
  </p:outlineViewPr>
  <p:notesTextViewPr>
    <p:cViewPr>
      <p:scale>
        <a:sx n="100" d="100"/>
        <a:sy n="100" d="100"/>
      </p:scale>
      <p:origin x="0" y="0"/>
    </p:cViewPr>
  </p:notesTextViewPr>
  <p:sorterViewPr>
    <p:cViewPr>
      <p:scale>
        <a:sx n="100" d="100"/>
        <a:sy n="100" d="100"/>
      </p:scale>
      <p:origin x="0" y="-2976"/>
    </p:cViewPr>
  </p:sorterViewPr>
  <p:notesViewPr>
    <p:cSldViewPr snapToGrid="0">
      <p:cViewPr varScale="1">
        <p:scale>
          <a:sx n="63" d="100"/>
          <a:sy n="63" d="100"/>
        </p:scale>
        <p:origin x="31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725"/>
          </a:xfrm>
          <a:prstGeom prst="rect">
            <a:avLst/>
          </a:prstGeom>
        </p:spPr>
        <p:txBody>
          <a:bodyPr vert="horz" lIns="91440" tIns="45720" rIns="91440" bIns="45720" rtlCol="0"/>
          <a:lstStyle>
            <a:lvl1pPr algn="r">
              <a:defRPr sz="1200"/>
            </a:lvl1pPr>
          </a:lstStyle>
          <a:p>
            <a:fld id="{3896759D-8F90-4108-A419-30878584D3DB}" type="datetimeFigureOut">
              <a:rPr lang="en-US" smtClean="0"/>
              <a:t>2/1/2022</a:t>
            </a:fld>
            <a:endParaRPr lang="en-US"/>
          </a:p>
        </p:txBody>
      </p:sp>
      <p:sp>
        <p:nvSpPr>
          <p:cNvPr id="4" name="Footer Placeholder 3"/>
          <p:cNvSpPr>
            <a:spLocks noGrp="1"/>
          </p:cNvSpPr>
          <p:nvPr>
            <p:ph type="ftr" sz="quarter" idx="2"/>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6725"/>
          </a:xfrm>
          <a:prstGeom prst="rect">
            <a:avLst/>
          </a:prstGeom>
        </p:spPr>
        <p:txBody>
          <a:bodyPr vert="horz" lIns="91440" tIns="45720" rIns="91440" bIns="45720" rtlCol="0" anchor="b"/>
          <a:lstStyle>
            <a:lvl1pPr algn="r">
              <a:defRPr sz="1200"/>
            </a:lvl1pPr>
          </a:lstStyle>
          <a:p>
            <a:fld id="{17275B90-2AD8-45AE-82C6-71D89A5877EE}" type="slidenum">
              <a:rPr lang="en-US" smtClean="0"/>
              <a:t>‹#›</a:t>
            </a:fld>
            <a:endParaRPr lang="en-US"/>
          </a:p>
        </p:txBody>
      </p:sp>
    </p:spTree>
    <p:extLst>
      <p:ext uri="{BB962C8B-B14F-4D97-AF65-F5344CB8AC3E}">
        <p14:creationId xmlns:p14="http://schemas.microsoft.com/office/powerpoint/2010/main" val="279168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F0AAD770-0640-4E0C-823F-9F2FCBB40AD8}" type="slidenum">
              <a:rPr lang="en-US" smtClean="0"/>
              <a:t>‹#›</a:t>
            </a:fld>
            <a:endParaRPr lang="en-US"/>
          </a:p>
        </p:txBody>
      </p:sp>
    </p:spTree>
    <p:extLst>
      <p:ext uri="{BB962C8B-B14F-4D97-AF65-F5344CB8AC3E}">
        <p14:creationId xmlns:p14="http://schemas.microsoft.com/office/powerpoint/2010/main" val="344998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a:t>
            </a:r>
            <a:r>
              <a:rPr lang="en-US" baseline="0" dirty="0"/>
              <a:t> analysis requires that you understand how the law works and how to use it.  </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a:t>
            </a:fld>
            <a:endParaRPr lang="en-US"/>
          </a:p>
        </p:txBody>
      </p:sp>
    </p:spTree>
    <p:extLst>
      <p:ext uri="{BB962C8B-B14F-4D97-AF65-F5344CB8AC3E}">
        <p14:creationId xmlns:p14="http://schemas.microsoft.com/office/powerpoint/2010/main" val="9185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levels of courts. </a:t>
            </a:r>
          </a:p>
          <a:p>
            <a:r>
              <a:rPr lang="en-US" dirty="0"/>
              <a:t>The</a:t>
            </a:r>
            <a:r>
              <a:rPr lang="en-US" baseline="0" dirty="0"/>
              <a:t> first is trial court.  This is where you bring evidence, and there is a jury.  At the </a:t>
            </a:r>
            <a:r>
              <a:rPr lang="en-US" dirty="0"/>
              <a:t>Federal level it is the federal district</a:t>
            </a:r>
            <a:r>
              <a:rPr lang="en-US" baseline="0" dirty="0"/>
              <a:t> court</a:t>
            </a:r>
          </a:p>
          <a:p>
            <a:r>
              <a:rPr lang="en-US" baseline="0" dirty="0"/>
              <a:t>The second level is the appeal court, which is also called the federal </a:t>
            </a:r>
            <a:r>
              <a:rPr lang="en-US" baseline="0" dirty="0" err="1"/>
              <a:t>apppellate</a:t>
            </a:r>
            <a:r>
              <a:rPr lang="en-US" baseline="0" dirty="0"/>
              <a:t> court.   </a:t>
            </a:r>
          </a:p>
          <a:p>
            <a:r>
              <a:rPr lang="en-US" baseline="0" dirty="0"/>
              <a:t>Then, the U.S. Supreme Court. </a:t>
            </a:r>
          </a:p>
          <a:p>
            <a:endParaRPr lang="en-US" dirty="0"/>
          </a:p>
          <a:p>
            <a:r>
              <a:rPr lang="en-US" dirty="0"/>
              <a:t>Then, there</a:t>
            </a:r>
            <a:r>
              <a:rPr lang="en-US" baseline="0" dirty="0"/>
              <a:t> are 50 state courts with the same 3 tier structure.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state has its own law!  And if it does not conflict with fed law, nothing to force it to harmonize with other states. </a:t>
            </a:r>
            <a:r>
              <a:rPr lang="en-US" sz="1200" b="0" i="0" kern="1200" dirty="0">
                <a:solidFill>
                  <a:schemeClr val="tx1"/>
                </a:solidFill>
                <a:effectLst/>
                <a:latin typeface="+mn-lt"/>
                <a:ea typeface="+mn-ea"/>
                <a:cs typeface="+mn-cs"/>
              </a:rPr>
              <a:t> Different:</a:t>
            </a:r>
            <a:r>
              <a:rPr lang="en-US" sz="1200" b="0" i="0" kern="1200" baseline="0" dirty="0">
                <a:solidFill>
                  <a:schemeClr val="tx1"/>
                </a:solidFill>
                <a:effectLst/>
                <a:latin typeface="+mn-lt"/>
                <a:ea typeface="+mn-ea"/>
                <a:cs typeface="+mn-cs"/>
              </a:rPr>
              <a:t>  g</a:t>
            </a:r>
            <a:r>
              <a:rPr lang="en-US" sz="1200" b="0" i="0" kern="1200" dirty="0">
                <a:solidFill>
                  <a:schemeClr val="tx1"/>
                </a:solidFill>
                <a:effectLst/>
                <a:latin typeface="+mn-lt"/>
                <a:ea typeface="+mn-ea"/>
                <a:cs typeface="+mn-cs"/>
              </a:rPr>
              <a:t>un control laws, custody laws, divorce laws, vehicle laws, business laws,</a:t>
            </a:r>
            <a:r>
              <a:rPr lang="en-US" sz="1200" b="0" i="0" kern="1200" baseline="0" dirty="0">
                <a:solidFill>
                  <a:schemeClr val="tx1"/>
                </a:solidFill>
                <a:effectLst/>
                <a:latin typeface="+mn-lt"/>
                <a:ea typeface="+mn-ea"/>
                <a:cs typeface="+mn-cs"/>
              </a:rPr>
              <a:t> professional licensing laws (doctors, nurses, pharmacists, lawyers, accountants), cell phone while driving laws.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has an Important implication for the way law is taught and learned in</a:t>
            </a:r>
            <a:r>
              <a:rPr lang="en-US" sz="1200" kern="1200" baseline="0" dirty="0">
                <a:solidFill>
                  <a:schemeClr val="tx1"/>
                </a:solidFill>
                <a:effectLst/>
                <a:latin typeface="+mn-lt"/>
                <a:ea typeface="+mn-ea"/>
                <a:cs typeface="+mn-cs"/>
              </a:rPr>
              <a:t> the US</a:t>
            </a:r>
            <a:r>
              <a:rPr lang="en-US" sz="1200" kern="1200" dirty="0">
                <a:solidFill>
                  <a:schemeClr val="tx1"/>
                </a:solidFill>
                <a:effectLst/>
                <a:latin typeface="+mn-lt"/>
                <a:ea typeface="+mn-ea"/>
                <a:cs typeface="+mn-cs"/>
              </a:rPr>
              <a:t>.  In the first year curriculum, Contracts, Torts, Prop, Crim.  Primarily based on:  (you guessed it)  </a:t>
            </a:r>
            <a:r>
              <a:rPr lang="en-US" sz="1200" u="sng" kern="1200" dirty="0">
                <a:solidFill>
                  <a:schemeClr val="tx1"/>
                </a:solidFill>
                <a:effectLst/>
                <a:latin typeface="+mn-lt"/>
                <a:ea typeface="+mn-ea"/>
                <a:cs typeface="+mn-cs"/>
              </a:rPr>
              <a:t>state law</a:t>
            </a:r>
            <a:r>
              <a:rPr lang="en-US" sz="1200" kern="1200" dirty="0">
                <a:solidFill>
                  <a:schemeClr val="tx1"/>
                </a:solidFill>
                <a:effectLst/>
                <a:latin typeface="+mn-lt"/>
                <a:ea typeface="+mn-ea"/>
                <a:cs typeface="+mn-cs"/>
              </a:rPr>
              <a:t>.  So read cases that come to opposite conclusions on similar questions.  Not to learn what IS, but what OUGHT TO BE.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 </a:t>
            </a:r>
            <a:r>
              <a:rPr lang="en-US" sz="1200" kern="1200" dirty="0" err="1">
                <a:solidFill>
                  <a:schemeClr val="tx1"/>
                </a:solidFill>
                <a:effectLst/>
                <a:latin typeface="+mn-lt"/>
                <a:ea typeface="+mn-ea"/>
                <a:cs typeface="+mn-cs"/>
              </a:rPr>
              <a:t>Civ</a:t>
            </a:r>
            <a:r>
              <a:rPr lang="en-US" sz="1200" kern="1200" dirty="0">
                <a:solidFill>
                  <a:schemeClr val="tx1"/>
                </a:solidFill>
                <a:effectLst/>
                <a:latin typeface="+mn-lt"/>
                <a:ea typeface="+mn-ea"/>
                <a:cs typeface="+mn-cs"/>
              </a:rPr>
              <a:t> Pro and then the other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year courses like Tax, Constitutional</a:t>
            </a:r>
            <a:r>
              <a:rPr lang="en-US" sz="1200" kern="1200" baseline="0" dirty="0">
                <a:solidFill>
                  <a:schemeClr val="tx1"/>
                </a:solidFill>
                <a:effectLst/>
                <a:latin typeface="+mn-lt"/>
                <a:ea typeface="+mn-ea"/>
                <a:cs typeface="+mn-cs"/>
              </a:rPr>
              <a:t> law, Secured Transactions, </a:t>
            </a:r>
            <a:r>
              <a:rPr lang="en-US" sz="1200" kern="1200" dirty="0">
                <a:solidFill>
                  <a:schemeClr val="tx1"/>
                </a:solidFill>
                <a:effectLst/>
                <a:latin typeface="+mn-lt"/>
                <a:ea typeface="+mn-ea"/>
                <a:cs typeface="+mn-cs"/>
              </a:rPr>
              <a:t>are primarily federal law.  Single unified law mostly.  More about learning the law.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0AAD770-0640-4E0C-823F-9F2FCBB40AD8}" type="slidenum">
              <a:rPr lang="en-US" smtClean="0"/>
              <a:t>10</a:t>
            </a:fld>
            <a:endParaRPr lang="en-US"/>
          </a:p>
        </p:txBody>
      </p:sp>
    </p:spTree>
    <p:extLst>
      <p:ext uri="{BB962C8B-B14F-4D97-AF65-F5344CB8AC3E}">
        <p14:creationId xmlns:p14="http://schemas.microsoft.com/office/powerpoint/2010/main" val="377368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a:t>
            </a:r>
            <a:r>
              <a:rPr lang="en-US" baseline="0" dirty="0"/>
              <a:t>  Not every case is law.  Why not?  See next slide.</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11</a:t>
            </a:fld>
            <a:endParaRPr lang="en-US"/>
          </a:p>
        </p:txBody>
      </p:sp>
    </p:spTree>
    <p:extLst>
      <p:ext uri="{BB962C8B-B14F-4D97-AF65-F5344CB8AC3E}">
        <p14:creationId xmlns:p14="http://schemas.microsoft.com/office/powerpoint/2010/main" val="207633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5" dirty="0">
                <a:cs typeface="Arial"/>
              </a:rPr>
              <a:t>Courts don’t decide cases </a:t>
            </a:r>
            <a:r>
              <a:rPr lang="en-US" dirty="0">
                <a:cs typeface="Arial"/>
              </a:rPr>
              <a:t>in a </a:t>
            </a:r>
            <a:r>
              <a:rPr lang="en-US" spc="-5" dirty="0">
                <a:cs typeface="Arial"/>
              </a:rPr>
              <a:t>vacuum.  They look to </a:t>
            </a:r>
            <a:r>
              <a:rPr lang="en-US" spc="-15" dirty="0">
                <a:cs typeface="Arial"/>
              </a:rPr>
              <a:t>what’s</a:t>
            </a:r>
            <a:r>
              <a:rPr lang="en-US" spc="-55" dirty="0">
                <a:cs typeface="Arial"/>
              </a:rPr>
              <a:t> </a:t>
            </a:r>
            <a:r>
              <a:rPr lang="en-US" spc="-5" dirty="0">
                <a:cs typeface="Arial"/>
              </a:rPr>
              <a:t>come  before—other cases with the same  legal issue and similar facts that  were decided </a:t>
            </a:r>
            <a:r>
              <a:rPr lang="en-US" dirty="0">
                <a:cs typeface="Arial"/>
              </a:rPr>
              <a:t>in </a:t>
            </a:r>
            <a:r>
              <a:rPr lang="en-US" spc="-5" dirty="0">
                <a:cs typeface="Arial"/>
              </a:rPr>
              <a:t>their governing  jurisdiction by an appellate or  supreme</a:t>
            </a:r>
            <a:r>
              <a:rPr lang="en-US" spc="-10" dirty="0">
                <a:cs typeface="Arial"/>
              </a:rPr>
              <a:t> </a:t>
            </a:r>
            <a:r>
              <a:rPr lang="en-US" spc="-5" dirty="0">
                <a:cs typeface="Arial"/>
              </a:rPr>
              <a:t>court.</a:t>
            </a:r>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rPr>
              <a:t>Courts are required to follow the decisions of higher courts in the same jurisdiction.  Accordingly, cases which are both (1) from a higher court, and (2) in the same jurisdiction are considered mandatory authority.</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F0AAD770-0640-4E0C-823F-9F2FCBB40AD8}" type="slidenum">
              <a:rPr lang="en-US" smtClean="0"/>
              <a:t>12</a:t>
            </a:fld>
            <a:endParaRPr lang="en-US"/>
          </a:p>
        </p:txBody>
      </p:sp>
    </p:spTree>
    <p:extLst>
      <p:ext uri="{BB962C8B-B14F-4D97-AF65-F5344CB8AC3E}">
        <p14:creationId xmlns:p14="http://schemas.microsoft.com/office/powerpoint/2010/main" val="1202771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Binding precedent is higher authority from courts in your jurisdiction.  </a:t>
            </a:r>
          </a:p>
          <a:p>
            <a:r>
              <a:rPr lang="en-US" sz="1200" b="0" i="0" kern="1200" dirty="0">
                <a:solidFill>
                  <a:schemeClr val="tx1"/>
                </a:solidFill>
                <a:effectLst/>
                <a:latin typeface="+mn-lt"/>
                <a:ea typeface="+mn-ea"/>
                <a:cs typeface="+mn-cs"/>
              </a:rPr>
              <a:t>Courts are required to follow the decisions of higher courts in the same jurisdiction.  Accordingly, cases which are both (1) from a higher court, and (2) in the same jurisdiction are considered mandatory authority.</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13</a:t>
            </a:fld>
            <a:endParaRPr lang="en-US"/>
          </a:p>
        </p:txBody>
      </p:sp>
    </p:spTree>
    <p:extLst>
      <p:ext uri="{BB962C8B-B14F-4D97-AF65-F5344CB8AC3E}">
        <p14:creationId xmlns:p14="http://schemas.microsoft.com/office/powerpoint/2010/main" val="11287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403225"/>
            <a:ext cx="3586163" cy="2017713"/>
          </a:xfrm>
        </p:spPr>
      </p:sp>
      <p:sp>
        <p:nvSpPr>
          <p:cNvPr id="3" name="Notes Placeholder 2"/>
          <p:cNvSpPr>
            <a:spLocks noGrp="1"/>
          </p:cNvSpPr>
          <p:nvPr>
            <p:ph type="body" idx="1"/>
          </p:nvPr>
        </p:nvSpPr>
        <p:spPr>
          <a:xfrm>
            <a:off x="595678" y="2823512"/>
            <a:ext cx="5608320" cy="3660458"/>
          </a:xfrm>
        </p:spPr>
        <p:txBody>
          <a:bodyPr/>
          <a:lstStyle/>
          <a:p>
            <a:r>
              <a:rPr lang="en-US" dirty="0"/>
              <a:t>Answers:</a:t>
            </a:r>
            <a:r>
              <a:rPr lang="en-US" baseline="0"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Civil law </a:t>
            </a:r>
            <a:r>
              <a:rPr lang="en-US" baseline="0" dirty="0" err="1"/>
              <a:t>jursidictions</a:t>
            </a:r>
            <a:r>
              <a:rPr lang="en-US" baseline="0" dirty="0"/>
              <a:t> (though there are hybrid systems) use cases as advisory, not mandatory.  Common law jurisdictions like the US use binding precedent which is higher authority from courts in your jurisdiction.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What that means:  Common law judges have less discretion to figure out what the law means, as they are bound by precedent.  More predictability, less flexibility for the judge.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In law school:  Instead of learning only black letter law, you will need to learn the cases.  However because cases will always change, you need to know how to find, understand, and critically synthesize the cases to form the current law.  Cannot just look up the code. </a:t>
            </a:r>
          </a:p>
          <a:p>
            <a:pPr marL="0" indent="0">
              <a:buNone/>
            </a:pPr>
            <a:endParaRPr lang="en-US" baseline="0" dirty="0"/>
          </a:p>
          <a:p>
            <a:pPr marL="0" indent="0">
              <a:buNone/>
            </a:pPr>
            <a:r>
              <a:rPr lang="en-US" baseline="0" dirty="0"/>
              <a:t>This is because in law school, even if you learn the current state of the law, by the time you graduate, that law may have evolved with case law.  Thus, you must learn how to find the law, and most importantly, how to synthesize all the codes and cases to figure out what is the current state of the law, and how it should be applied in your client’s case.  In law school, your professor will challenge you to think about if these facts are different, how to argue what the law </a:t>
            </a:r>
            <a:r>
              <a:rPr lang="en-US" b="1" baseline="0" dirty="0"/>
              <a:t>should be. </a:t>
            </a:r>
          </a:p>
          <a:p>
            <a:pPr marL="0" indent="0">
              <a:buNone/>
            </a:pPr>
            <a:endParaRPr lang="en-US" b="1" baseline="0" dirty="0"/>
          </a:p>
          <a:p>
            <a:pPr marL="0" indent="0">
              <a:buNone/>
            </a:pPr>
            <a:r>
              <a:rPr lang="en-US" b="1" baseline="0" dirty="0"/>
              <a:t>THUS, IRAC </a:t>
            </a:r>
            <a:r>
              <a:rPr lang="en-US" b="0" baseline="0" dirty="0"/>
              <a:t>is a way to understand common law precedent so that you can use it to develop your synthesis of what the law is, and how it should be applied to your client. </a:t>
            </a:r>
            <a:endParaRPr lang="en-US" b="1"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14</a:t>
            </a:fld>
            <a:endParaRPr lang="en-US"/>
          </a:p>
        </p:txBody>
      </p:sp>
    </p:spTree>
    <p:extLst>
      <p:ext uri="{BB962C8B-B14F-4D97-AF65-F5344CB8AC3E}">
        <p14:creationId xmlns:p14="http://schemas.microsoft.com/office/powerpoint/2010/main" val="214694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0088" y="277813"/>
            <a:ext cx="1627187" cy="915987"/>
          </a:xfrm>
        </p:spPr>
      </p:sp>
      <p:sp>
        <p:nvSpPr>
          <p:cNvPr id="3" name="Notes Placeholder 2"/>
          <p:cNvSpPr>
            <a:spLocks noGrp="1"/>
          </p:cNvSpPr>
          <p:nvPr>
            <p:ph type="body" idx="1"/>
          </p:nvPr>
        </p:nvSpPr>
        <p:spPr>
          <a:xfrm>
            <a:off x="319174" y="1193623"/>
            <a:ext cx="6406251" cy="4047893"/>
          </a:xfrm>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a:t>
            </a:r>
          </a:p>
          <a:p>
            <a:r>
              <a:rPr lang="en-US" sz="1200" b="0" i="0" u="none" strike="noStrike" kern="1200" baseline="0" dirty="0">
                <a:solidFill>
                  <a:schemeClr val="tx1"/>
                </a:solidFill>
                <a:latin typeface="+mn-lt"/>
                <a:ea typeface="+mn-ea"/>
                <a:cs typeface="+mn-cs"/>
              </a:rPr>
              <a:t>When briefing a case, your goal is to reduce the information from the case into a format  that will provide you with a helpful reference in class and for review. Most importantly, by “briefing” a case, you will grasp the problem the court faced (the issue); the relevant law the court used to solve it (the rule); how the court applied the rule to the facts (the application or “analysis”); and the outcome (the conclusion). You will then be ready to not only discuss the case, but to compare and contrast it to other cases involving a similar issue.</a:t>
            </a:r>
          </a:p>
          <a:p>
            <a:r>
              <a:rPr lang="en-US" sz="1200" b="0" i="0" u="none" strike="noStrike" kern="1200" baseline="0" dirty="0">
                <a:solidFill>
                  <a:schemeClr val="tx1"/>
                </a:solidFill>
                <a:latin typeface="+mn-lt"/>
                <a:ea typeface="+mn-ea"/>
                <a:cs typeface="+mn-cs"/>
              </a:rPr>
              <a:t>Before attempting to “brief” a case, read the case at least once.</a:t>
            </a:r>
          </a:p>
          <a:p>
            <a:r>
              <a:rPr lang="en-US" sz="1200" b="0" i="0" u="none" strike="noStrike" kern="1200" baseline="0" dirty="0">
                <a:solidFill>
                  <a:schemeClr val="tx1"/>
                </a:solidFill>
                <a:latin typeface="+mn-lt"/>
                <a:ea typeface="+mn-ea"/>
                <a:cs typeface="+mn-cs"/>
              </a:rPr>
              <a:t>Follow the “IRAC” method in briefing cases:</a:t>
            </a:r>
          </a:p>
          <a:p>
            <a:r>
              <a:rPr lang="en-US" sz="1200" b="0" i="1" u="none" strike="noStrike" kern="1200" baseline="0" dirty="0">
                <a:solidFill>
                  <a:schemeClr val="tx1"/>
                </a:solidFill>
                <a:latin typeface="+mn-lt"/>
                <a:ea typeface="+mn-ea"/>
                <a:cs typeface="+mn-cs"/>
              </a:rPr>
              <a:t>Facts*</a:t>
            </a:r>
          </a:p>
          <a:p>
            <a:r>
              <a:rPr lang="en-US" sz="1200" b="0" i="0" u="none" strike="noStrike" kern="1200" baseline="0" dirty="0">
                <a:solidFill>
                  <a:schemeClr val="tx1"/>
                </a:solidFill>
                <a:latin typeface="+mn-lt"/>
                <a:ea typeface="+mn-ea"/>
                <a:cs typeface="+mn-cs"/>
              </a:rPr>
              <a:t>Substantive</a:t>
            </a:r>
            <a:r>
              <a:rPr lang="en-US" sz="1200" b="0" i="0" u="none" strike="noStrike" kern="1200" dirty="0">
                <a:solidFill>
                  <a:schemeClr val="tx1"/>
                </a:solidFill>
                <a:latin typeface="+mn-lt"/>
                <a:ea typeface="+mn-ea"/>
                <a:cs typeface="+mn-cs"/>
              </a:rPr>
              <a:t> facts:  what happened?</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Procedural FACTS/ History- What is happening in the court process</a:t>
            </a:r>
          </a:p>
          <a:p>
            <a:r>
              <a:rPr lang="en-US" sz="1200" b="0" i="0" u="none" strike="noStrike" kern="1200" baseline="0" dirty="0">
                <a:solidFill>
                  <a:schemeClr val="tx1"/>
                </a:solidFill>
                <a:latin typeface="+mn-lt"/>
                <a:ea typeface="+mn-ea"/>
                <a:cs typeface="+mn-cs"/>
              </a:rPr>
              <a:t>What court authored the opinion: The US </a:t>
            </a:r>
            <a:r>
              <a:rPr lang="en-US" sz="1200" b="0" i="0" u="none" strike="noStrike" kern="1200" baseline="0" dirty="0" err="1">
                <a:solidFill>
                  <a:schemeClr val="tx1"/>
                </a:solidFill>
                <a:latin typeface="+mn-lt"/>
                <a:ea typeface="+mn-ea"/>
                <a:cs typeface="+mn-cs"/>
              </a:rPr>
              <a:t>SCt</a:t>
            </a:r>
            <a:r>
              <a:rPr lang="en-US" sz="1200" b="0" i="0" u="none" strike="noStrike" kern="1200" baseline="0" dirty="0">
                <a:solidFill>
                  <a:schemeClr val="tx1"/>
                </a:solidFill>
                <a:latin typeface="+mn-lt"/>
                <a:ea typeface="+mn-ea"/>
                <a:cs typeface="+mn-cs"/>
              </a:rPr>
              <a:t>? California Ct of Appeal? The Ninth Circuit Court of Appeals? (Hint: Check under the title of the case: The Court and year of the decision will be given). If a trial court issued the decision, is it based on a trial, or motion for summary judgment, etc.? If an appellate court issued the decision, how did the lower courts decide the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Usually you will be reading an appeal of a motion to dismiss? Appeal of summary judgment?  Or appeal of final judgment?  Is it a writ?  Who lost in the lower court?  </a:t>
            </a:r>
          </a:p>
          <a:p>
            <a:r>
              <a:rPr lang="en-US" sz="1200" b="0" i="1" u="none" strike="noStrike" kern="1200" baseline="0" dirty="0">
                <a:solidFill>
                  <a:schemeClr val="tx1"/>
                </a:solidFill>
                <a:latin typeface="+mn-lt"/>
                <a:ea typeface="+mn-ea"/>
                <a:cs typeface="+mn-cs"/>
              </a:rPr>
              <a:t>Issue</a:t>
            </a:r>
          </a:p>
          <a:p>
            <a:r>
              <a:rPr lang="en-US" sz="1200" b="0" i="0" u="none" strike="noStrike" kern="1200" baseline="0" dirty="0">
                <a:solidFill>
                  <a:schemeClr val="tx1"/>
                </a:solidFill>
                <a:latin typeface="+mn-lt"/>
                <a:ea typeface="+mn-ea"/>
                <a:cs typeface="+mn-cs"/>
              </a:rPr>
              <a:t>What is the question presented to the court? Usually, only one issue will be discussed, but sometimes there will be more. What are the parties fighting about, and what are they asking the court to decide? For example, in the case of the assaulted customer, the issue for a trial court to decide might be whether the business had a duty to the customer to provide security patrols. The answer to the question will help to ultimately determine </a:t>
            </a:r>
          </a:p>
          <a:p>
            <a:r>
              <a:rPr lang="en-US" i="1" dirty="0"/>
              <a:t>Rule(s):</a:t>
            </a:r>
          </a:p>
          <a:p>
            <a:r>
              <a:rPr lang="en-US" dirty="0"/>
              <a:t>Determine what the relevant rules of law are that the court uses to make its decision. These rules will be identified and discussed by the court. </a:t>
            </a:r>
          </a:p>
          <a:p>
            <a:r>
              <a:rPr lang="en-US" dirty="0"/>
              <a:t>There may be more than one relevant rule of law to a case: for example, in a negligence case in which the defendant argues that the plaintiff assumed the risk of harm, the relevant rules of law could be the elements of negligence, and the definition of “assumption of risk” as a defense. </a:t>
            </a:r>
            <a:r>
              <a:rPr lang="en-US" i="1" dirty="0"/>
              <a:t>Application/Analysis:</a:t>
            </a:r>
          </a:p>
          <a:p>
            <a:r>
              <a:rPr lang="en-US" dirty="0"/>
              <a:t>Most important portion of the brief. How courts apply the rule to the facts and analyze the case.  </a:t>
            </a:r>
            <a:r>
              <a:rPr lang="en-US" dirty="0" err="1"/>
              <a:t>Impt</a:t>
            </a:r>
            <a:r>
              <a:rPr lang="en-US" dirty="0"/>
              <a:t> to predict outcomes in future cases involving the same issue. What does the court consider to be a relevant fact given the rule of law? How does the court interpret the rule: for example, does the court consider monetary costs of providing security patrols in weighing the burden of preventive measures? WHY?  KEY WOR:  BECAUSE. Summarize the court’s rationale in your own words. If you encounter a word that you do not know, use a dictionary to find its meaning.</a:t>
            </a:r>
          </a:p>
          <a:p>
            <a:r>
              <a:rPr lang="en-US" i="1" dirty="0"/>
              <a:t>Conclusion  </a:t>
            </a:r>
          </a:p>
          <a:p>
            <a:r>
              <a:rPr lang="en-US" dirty="0"/>
              <a:t>What was the final outcome of the case? In one or two sentences, state the court’s ultimate finding. For example, the business did not owe the assaulted customer a duty to</a:t>
            </a:r>
          </a:p>
          <a:p>
            <a:r>
              <a:rPr lang="en-US" dirty="0"/>
              <a:t>provide security patrols.</a:t>
            </a:r>
          </a:p>
          <a:p>
            <a:endParaRPr lang="en-US" sz="1200" b="0" i="0" u="none" strike="noStrike" kern="1200" baseline="0" dirty="0">
              <a:solidFill>
                <a:schemeClr val="tx1"/>
              </a:solidFill>
              <a:latin typeface="+mn-lt"/>
              <a:ea typeface="+mn-ea"/>
              <a:cs typeface="+mn-cs"/>
            </a:endParaRPr>
          </a:p>
          <a:p>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AAD770-0640-4E0C-823F-9F2FCBB40AD8}" type="slidenum">
              <a:rPr lang="en-US" smtClean="0"/>
              <a:t>15</a:t>
            </a:fld>
            <a:endParaRPr lang="en-US"/>
          </a:p>
        </p:txBody>
      </p:sp>
    </p:spTree>
    <p:extLst>
      <p:ext uri="{BB962C8B-B14F-4D97-AF65-F5344CB8AC3E}">
        <p14:creationId xmlns:p14="http://schemas.microsoft.com/office/powerpoint/2010/main" val="1007572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Because US uses case law, you need IRAC to help you understand and synthesize the cases to be able to (1) tell your client what the law is, then (2) argue to the court what the law should be as applied to your client.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Case law is always about 2 sides.  Need to determine what is the issue between them.  </a:t>
            </a:r>
          </a:p>
          <a:p>
            <a:endParaRPr lang="en-US" baseline="0" dirty="0"/>
          </a:p>
          <a:p>
            <a:r>
              <a:rPr lang="en-US" baseline="0" dirty="0"/>
              <a:t>You might use IRAC in the following issues:</a:t>
            </a:r>
          </a:p>
          <a:p>
            <a:r>
              <a:rPr lang="en-US" baseline="0" dirty="0"/>
              <a:t>Assessing the merits of a prospective legal matter</a:t>
            </a:r>
          </a:p>
          <a:p>
            <a:r>
              <a:rPr lang="en-US" baseline="0" dirty="0"/>
              <a:t>Review of case law</a:t>
            </a:r>
          </a:p>
          <a:p>
            <a:r>
              <a:rPr lang="en-US" baseline="0" dirty="0"/>
              <a:t>What is necessary to win a case for your client </a:t>
            </a:r>
          </a:p>
          <a:p>
            <a:r>
              <a:rPr lang="en-US" baseline="0" dirty="0"/>
              <a:t>All aspects of legal writing including case briefs, legal memoranda, appellate brief.  </a:t>
            </a:r>
            <a:endParaRPr lang="en-US" dirty="0"/>
          </a:p>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16</a:t>
            </a:fld>
            <a:endParaRPr lang="en-US"/>
          </a:p>
        </p:txBody>
      </p:sp>
    </p:spTree>
    <p:extLst>
      <p:ext uri="{BB962C8B-B14F-4D97-AF65-F5344CB8AC3E}">
        <p14:creationId xmlns:p14="http://schemas.microsoft.com/office/powerpoint/2010/main" val="331761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a:t>
            </a:r>
            <a:r>
              <a:rPr lang="en-US" dirty="0" err="1"/>
              <a:t>Bussell</a:t>
            </a:r>
            <a:r>
              <a:rPr lang="en-US" dirty="0"/>
              <a:t> case</a:t>
            </a:r>
            <a:r>
              <a:rPr lang="en-US" baseline="0" dirty="0"/>
              <a:t> and compare your client, Carlos Catastrophe, who has been bitten by a dog.  </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17</a:t>
            </a:fld>
            <a:endParaRPr lang="en-US"/>
          </a:p>
        </p:txBody>
      </p:sp>
    </p:spTree>
    <p:extLst>
      <p:ext uri="{BB962C8B-B14F-4D97-AF65-F5344CB8AC3E}">
        <p14:creationId xmlns:p14="http://schemas.microsoft.com/office/powerpoint/2010/main" val="3752272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43350" y="250825"/>
            <a:ext cx="2459038" cy="1382713"/>
          </a:xfrm>
        </p:spPr>
      </p:sp>
      <p:sp>
        <p:nvSpPr>
          <p:cNvPr id="3" name="Notes Placeholder 2"/>
          <p:cNvSpPr>
            <a:spLocks noGrp="1"/>
          </p:cNvSpPr>
          <p:nvPr>
            <p:ph type="body" idx="1"/>
          </p:nvPr>
        </p:nvSpPr>
        <p:spPr>
          <a:xfrm>
            <a:off x="291143" y="168106"/>
            <a:ext cx="6374483" cy="3660458"/>
          </a:xfrm>
        </p:spPr>
        <p:txBody>
          <a:bodyPr/>
          <a:lstStyle/>
          <a:p>
            <a:r>
              <a:rPr lang="en-US" sz="1200" kern="1200" dirty="0">
                <a:solidFill>
                  <a:schemeClr val="tx1"/>
                </a:solidFill>
                <a:effectLst/>
                <a:latin typeface="+mn-lt"/>
                <a:ea typeface="+mn-ea"/>
                <a:cs typeface="+mn-cs"/>
              </a:rPr>
              <a:t>93 N.M. 684</a:t>
            </a:r>
          </a:p>
          <a:p>
            <a:r>
              <a:rPr lang="en-US" sz="1200" kern="1200" dirty="0">
                <a:solidFill>
                  <a:schemeClr val="tx1"/>
                </a:solidFill>
                <a:effectLst/>
                <a:latin typeface="+mn-lt"/>
                <a:ea typeface="+mn-ea"/>
                <a:cs typeface="+mn-cs"/>
              </a:rPr>
              <a:t>Court of Appeals of New Mexico.</a:t>
            </a:r>
          </a:p>
          <a:p>
            <a:r>
              <a:rPr lang="en-US" sz="1200" kern="1200" dirty="0">
                <a:solidFill>
                  <a:schemeClr val="tx1"/>
                </a:solidFill>
                <a:effectLst/>
                <a:latin typeface="+mn-lt"/>
                <a:ea typeface="+mn-ea"/>
                <a:cs typeface="+mn-cs"/>
              </a:rPr>
              <a:t>Eddie </a:t>
            </a:r>
            <a:r>
              <a:rPr lang="en-US" sz="1200" b="1" kern="1200" dirty="0">
                <a:solidFill>
                  <a:schemeClr val="tx1"/>
                </a:solidFill>
                <a:effectLst/>
                <a:latin typeface="+mn-lt"/>
                <a:ea typeface="+mn-ea"/>
                <a:cs typeface="+mn-cs"/>
              </a:rPr>
              <a:t>RAEL</a:t>
            </a:r>
            <a:r>
              <a:rPr lang="en-US" sz="1200" kern="1200" dirty="0">
                <a:solidFill>
                  <a:schemeClr val="tx1"/>
                </a:solidFill>
                <a:effectLst/>
                <a:latin typeface="+mn-lt"/>
                <a:ea typeface="+mn-ea"/>
                <a:cs typeface="+mn-cs"/>
              </a:rPr>
              <a:t>, Plaintiff-Appellee,</a:t>
            </a:r>
          </a:p>
          <a:p>
            <a:r>
              <a:rPr lang="en-US" sz="1200" kern="1200" dirty="0">
                <a:solidFill>
                  <a:schemeClr val="tx1"/>
                </a:solidFill>
                <a:effectLst/>
                <a:latin typeface="+mn-lt"/>
                <a:ea typeface="+mn-ea"/>
                <a:cs typeface="+mn-cs"/>
              </a:rPr>
              <a:t>v.</a:t>
            </a:r>
          </a:p>
          <a:p>
            <a:r>
              <a:rPr lang="en-US" sz="1200" kern="1200" dirty="0">
                <a:solidFill>
                  <a:schemeClr val="tx1"/>
                </a:solidFill>
                <a:effectLst/>
                <a:latin typeface="+mn-lt"/>
                <a:ea typeface="+mn-ea"/>
                <a:cs typeface="+mn-cs"/>
              </a:rPr>
              <a:t>Emilio </a:t>
            </a:r>
            <a:r>
              <a:rPr lang="en-US" sz="1200" b="1" kern="1200" dirty="0">
                <a:solidFill>
                  <a:schemeClr val="tx1"/>
                </a:solidFill>
                <a:effectLst/>
                <a:latin typeface="+mn-lt"/>
                <a:ea typeface="+mn-ea"/>
                <a:cs typeface="+mn-cs"/>
              </a:rPr>
              <a:t>CADENA</a:t>
            </a:r>
            <a:r>
              <a:rPr lang="en-US" sz="1200" kern="1200" dirty="0">
                <a:solidFill>
                  <a:schemeClr val="tx1"/>
                </a:solidFill>
                <a:effectLst/>
                <a:latin typeface="+mn-lt"/>
                <a:ea typeface="+mn-ea"/>
                <a:cs typeface="+mn-cs"/>
              </a:rPr>
              <a:t> and Manuel Cadena, </a:t>
            </a:r>
          </a:p>
          <a:p>
            <a:r>
              <a:rPr lang="en-US" sz="1200" kern="1200" dirty="0">
                <a:solidFill>
                  <a:schemeClr val="tx1"/>
                </a:solidFill>
                <a:effectLst/>
                <a:latin typeface="+mn-lt"/>
                <a:ea typeface="+mn-ea"/>
                <a:cs typeface="+mn-cs"/>
              </a:rPr>
              <a:t>Defendants-Appellants.</a:t>
            </a:r>
          </a:p>
          <a:p>
            <a:r>
              <a:rPr lang="en-US" sz="1200" kern="1200" dirty="0">
                <a:solidFill>
                  <a:schemeClr val="tx1"/>
                </a:solidFill>
                <a:effectLst/>
                <a:latin typeface="+mn-lt"/>
                <a:ea typeface="+mn-ea"/>
                <a:cs typeface="+mn-cs"/>
              </a:rPr>
              <a:t>Oct. 23, 1979.</a:t>
            </a:r>
          </a:p>
          <a:p>
            <a:r>
              <a:rPr lang="en-US" b="1" i="1" dirty="0"/>
              <a:t>Synopsis</a:t>
            </a:r>
            <a:endParaRPr lang="en-US" i="1" dirty="0"/>
          </a:p>
          <a:p>
            <a:r>
              <a:rPr lang="en-US" i="1" dirty="0"/>
              <a:t>Defendant in action for battery appealed from judgment of the District Court, Valencia County, George H. Perez, J., holding him jointly in liable with the active participant. The Court of Appeals, Lopez, J., held that defendant who yelled encouragement to the assailant while the latter was beating the victim was jointly liable with the assailant for the battery.  Affirmed.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OPINION</a:t>
            </a:r>
          </a:p>
          <a:p>
            <a:r>
              <a:rPr lang="en-US" sz="1200" kern="1200" dirty="0">
                <a:solidFill>
                  <a:schemeClr val="tx1"/>
                </a:solidFill>
                <a:effectLst/>
                <a:latin typeface="+mn-lt"/>
                <a:ea typeface="+mn-ea"/>
                <a:cs typeface="+mn-cs"/>
              </a:rPr>
              <a:t>LOPEZ, Judge.</a:t>
            </a:r>
          </a:p>
          <a:p>
            <a:r>
              <a:rPr lang="en-US" sz="1200" kern="1200" dirty="0">
                <a:solidFill>
                  <a:schemeClr val="tx1"/>
                </a:solidFill>
                <a:effectLst/>
                <a:latin typeface="+mn-lt"/>
                <a:ea typeface="+mn-ea"/>
                <a:cs typeface="+mn-cs"/>
              </a:rPr>
              <a:t>{ 1}  Defendant Emilio Cadena, a non-active participant in the battery of plaintiff Eddie Rael, appeals the judgment of the trial court finding him, along with the active participant, jointly and severally liable for the battery. We affirm.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2}  The issue on appeal is whether a person present at a battery who verbally encourages the assailant, but does not physically assist him, is civilly liable for the battery.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3}  On a visit in Emilio Cadena’s home, Eddie Rael was severely beaten on the head and torso by Emilio’s nephew, Manuel Cadena. As a result of the beating, he suffered a fractured rib and was hospitalized. Eddie Rael testified that once the attack had started, Emilio yelled to Manuel in Spanish, “Kill him!” and “Hit him more!” </a:t>
            </a:r>
          </a:p>
          <a:p>
            <a:r>
              <a:rPr lang="en-US" sz="1200" kern="1200" dirty="0">
                <a:solidFill>
                  <a:schemeClr val="tx1"/>
                </a:solidFill>
                <a:effectLst/>
                <a:latin typeface="+mn-lt"/>
                <a:ea typeface="+mn-ea"/>
                <a:cs typeface="+mn-cs"/>
              </a:rPr>
              <a:t>The trial court sitting without a jury found that Emilio encouraged Manuel while Manuel was beating Eddie. Based on this finding, the court held the </a:t>
            </a:r>
            <a:r>
              <a:rPr lang="en-US" sz="1200" kern="1200" dirty="0" err="1">
                <a:solidFill>
                  <a:schemeClr val="tx1"/>
                </a:solidFill>
                <a:effectLst/>
                <a:latin typeface="+mn-lt"/>
                <a:ea typeface="+mn-ea"/>
                <a:cs typeface="+mn-cs"/>
              </a:rPr>
              <a:t>Cadenas</a:t>
            </a:r>
            <a:r>
              <a:rPr lang="en-US" sz="1200" kern="1200" dirty="0">
                <a:solidFill>
                  <a:schemeClr val="tx1"/>
                </a:solidFill>
                <a:effectLst/>
                <a:latin typeface="+mn-lt"/>
                <a:ea typeface="+mn-ea"/>
                <a:cs typeface="+mn-cs"/>
              </a:rPr>
              <a:t> jointly and severally liable for the battery.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4}  Emilio urges that in order for the trial court to have held him jointly liable for the battery, it had to find either that he and Manuel acted in concert, or that Manuel beat the injured Eddie as a result of Emilio’s encouragement. This is a misstatement of the law.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5}  This is an issue of first impression in New Mexico. It is clear, however, that in the United States, civil liability for assault and battery is not limited to the direct perpetrator, but extends to any person who by any means aids or encourages the act. </a:t>
            </a:r>
            <a:r>
              <a:rPr lang="en-US" sz="1200" u="none" strike="noStrike" kern="1200" dirty="0">
                <a:solidFill>
                  <a:schemeClr val="tx1"/>
                </a:solidFill>
                <a:effectLst/>
                <a:latin typeface="+mn-lt"/>
                <a:ea typeface="+mn-ea"/>
                <a:cs typeface="+mn-cs"/>
                <a:hlinkClick r:id="rId3"/>
              </a:rPr>
              <a:t>Hargis v. </a:t>
            </a:r>
            <a:r>
              <a:rPr lang="en-US" sz="1200" u="none" strike="noStrike" kern="1200" dirty="0" err="1">
                <a:solidFill>
                  <a:schemeClr val="tx1"/>
                </a:solidFill>
                <a:effectLst/>
                <a:latin typeface="+mn-lt"/>
                <a:ea typeface="+mn-ea"/>
                <a:cs typeface="+mn-cs"/>
                <a:hlinkClick r:id="rId3"/>
              </a:rPr>
              <a:t>Horrine</a:t>
            </a:r>
            <a:r>
              <a:rPr lang="en-US" sz="1200" u="none" strike="noStrike" kern="1200" dirty="0">
                <a:solidFill>
                  <a:schemeClr val="tx1"/>
                </a:solidFill>
                <a:effectLst/>
                <a:latin typeface="+mn-lt"/>
                <a:ea typeface="+mn-ea"/>
                <a:cs typeface="+mn-cs"/>
                <a:hlinkClick r:id="rId3"/>
              </a:rPr>
              <a:t>, 230 Ark. 502, 323 S.W.2d 917 (1959)</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Ayer v. Robinson, 163 Cal.App.2d 424, 329 P.2d 546 (1958)</a:t>
            </a:r>
            <a:r>
              <a:rPr lang="en-US" sz="1200" kern="1200" dirty="0">
                <a:solidFill>
                  <a:schemeClr val="tx1"/>
                </a:solidFill>
                <a:effectLst/>
                <a:latin typeface="+mn-lt"/>
                <a:ea typeface="+mn-ea"/>
                <a:cs typeface="+mn-cs"/>
              </a:rPr>
              <a:t>; </a:t>
            </a:r>
            <a:r>
              <a:rPr lang="en-US" sz="1200" u="none" strike="noStrike" kern="1200" dirty="0" err="1">
                <a:solidFill>
                  <a:schemeClr val="tx1"/>
                </a:solidFill>
                <a:effectLst/>
                <a:latin typeface="+mn-lt"/>
                <a:ea typeface="+mn-ea"/>
                <a:cs typeface="+mn-cs"/>
                <a:hlinkClick r:id="rId3"/>
              </a:rPr>
              <a:t>Guilbeau</a:t>
            </a:r>
            <a:r>
              <a:rPr lang="en-US" sz="1200" u="none" strike="noStrike" kern="1200" dirty="0">
                <a:solidFill>
                  <a:schemeClr val="tx1"/>
                </a:solidFill>
                <a:effectLst/>
                <a:latin typeface="+mn-lt"/>
                <a:ea typeface="+mn-ea"/>
                <a:cs typeface="+mn-cs"/>
                <a:hlinkClick r:id="rId3"/>
              </a:rPr>
              <a:t> v. </a:t>
            </a:r>
            <a:r>
              <a:rPr lang="en-US" sz="1200" u="none" strike="noStrike" kern="1200" dirty="0" err="1">
                <a:solidFill>
                  <a:schemeClr val="tx1"/>
                </a:solidFill>
                <a:effectLst/>
                <a:latin typeface="+mn-lt"/>
                <a:ea typeface="+mn-ea"/>
                <a:cs typeface="+mn-cs"/>
                <a:hlinkClick r:id="rId3"/>
              </a:rPr>
              <a:t>Guilbeau</a:t>
            </a:r>
            <a:r>
              <a:rPr lang="en-US" sz="1200" u="none" strike="noStrike" kern="1200" dirty="0">
                <a:solidFill>
                  <a:schemeClr val="tx1"/>
                </a:solidFill>
                <a:effectLst/>
                <a:latin typeface="+mn-lt"/>
                <a:ea typeface="+mn-ea"/>
                <a:cs typeface="+mn-cs"/>
                <a:hlinkClick r:id="rId3"/>
              </a:rPr>
              <a:t>, 326 So.2d 654 (La.App.1976)</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Duke v. Feldman, 245 Md. 454, 226 A.2d 345 (1967)</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Brink v. Purnell, 162 Mich. 147, 127 N.W. 322 (1910)</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6 Am.Jur.2d Assault and Battery s 128 (1963)</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6A C.J.S. Assault and Battery s 11 (1975)</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Annot</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3"/>
              </a:rPr>
              <a:t>72 A.L.R.2d 1229 (1960)</a:t>
            </a:r>
            <a:r>
              <a:rPr lang="en-US" sz="1200" kern="1200" dirty="0">
                <a:solidFill>
                  <a:schemeClr val="tx1"/>
                </a:solidFill>
                <a:effectLst/>
                <a:latin typeface="+mn-lt"/>
                <a:ea typeface="+mn-ea"/>
                <a:cs typeface="+mn-cs"/>
              </a:rPr>
              <a:t>. According to the Restatement:</a:t>
            </a: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*685</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**823</a:t>
            </a:r>
            <a:r>
              <a:rPr lang="en-US" sz="1200" kern="1200" dirty="0">
                <a:solidFill>
                  <a:schemeClr val="tx1"/>
                </a:solidFill>
                <a:effectLst/>
                <a:latin typeface="+mn-lt"/>
                <a:ea typeface="+mn-ea"/>
                <a:cs typeface="+mn-cs"/>
              </a:rPr>
              <a:t> [F]or harm resulting to a third person from the tortious conduct of another, one is subject to liability if he knows that the other’s conduct constitutes a breach of duty and gives substantial assistance or encouragement to the other so to conduct himself. * * *  </a:t>
            </a:r>
            <a:r>
              <a:rPr lang="en-US" sz="1200" u="none" strike="noStrike" kern="1200" dirty="0">
                <a:solidFill>
                  <a:schemeClr val="tx1"/>
                </a:solidFill>
                <a:effectLst/>
                <a:latin typeface="+mn-lt"/>
                <a:ea typeface="+mn-ea"/>
                <a:cs typeface="+mn-cs"/>
                <a:hlinkClick r:id="rId3"/>
              </a:rPr>
              <a:t>Restatement (Second) of Torts s 876 (1979)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6}  Although liability cannot be predicated upon mere presence at a battery, Duke, supra ; 6 </a:t>
            </a:r>
            <a:r>
              <a:rPr lang="en-US" sz="1200" kern="1200" dirty="0" err="1">
                <a:solidFill>
                  <a:schemeClr val="tx1"/>
                </a:solidFill>
                <a:effectLst/>
                <a:latin typeface="+mn-lt"/>
                <a:ea typeface="+mn-ea"/>
                <a:cs typeface="+mn-cs"/>
              </a:rPr>
              <a:t>Am.Jur</a:t>
            </a:r>
            <a:r>
              <a:rPr lang="en-US" sz="1200" kern="1200" dirty="0">
                <a:solidFill>
                  <a:schemeClr val="tx1"/>
                </a:solidFill>
                <a:effectLst/>
                <a:latin typeface="+mn-lt"/>
                <a:ea typeface="+mn-ea"/>
                <a:cs typeface="+mn-cs"/>
              </a:rPr>
              <a:t>., Supra, verbal encouragement at the scene gives rise to liability. Hargis, supra; Ayer, supra; Brink, supra.  (A) person may be held liable for the tort of assault and battery if he Encouraged or incited By words the act of the direct perpetrator. * * * (Emphasis added.)</a:t>
            </a:r>
          </a:p>
          <a:p>
            <a:r>
              <a:rPr lang="en-US" sz="1200" u="none" strike="noStrike" kern="1200" dirty="0">
                <a:solidFill>
                  <a:schemeClr val="tx1"/>
                </a:solidFill>
                <a:effectLst/>
                <a:latin typeface="+mn-lt"/>
                <a:ea typeface="+mn-ea"/>
                <a:cs typeface="+mn-cs"/>
                <a:hlinkClick r:id="rId3"/>
              </a:rPr>
              <a:t>6 </a:t>
            </a:r>
            <a:r>
              <a:rPr lang="en-US" sz="1200" u="none" strike="noStrike" kern="1200" dirty="0" err="1">
                <a:solidFill>
                  <a:schemeClr val="tx1"/>
                </a:solidFill>
                <a:effectLst/>
                <a:latin typeface="+mn-lt"/>
                <a:ea typeface="+mn-ea"/>
                <a:cs typeface="+mn-cs"/>
                <a:hlinkClick r:id="rId3"/>
              </a:rPr>
              <a:t>Am.Jur</a:t>
            </a:r>
            <a:r>
              <a:rPr lang="en-US" sz="1200" u="none" strike="noStrike" kern="1200" dirty="0">
                <a:solidFill>
                  <a:schemeClr val="tx1"/>
                </a:solidFill>
                <a:effectLst/>
                <a:latin typeface="+mn-lt"/>
                <a:ea typeface="+mn-ea"/>
                <a:cs typeface="+mn-cs"/>
                <a:hlinkClick r:id="rId3"/>
              </a:rPr>
              <a:t>., Supra at 108</a:t>
            </a:r>
            <a:r>
              <a:rPr lang="en-US" sz="1200" kern="1200" dirty="0">
                <a:solidFill>
                  <a:schemeClr val="tx1"/>
                </a:solidFill>
                <a:effectLst/>
                <a:latin typeface="+mn-lt"/>
                <a:ea typeface="+mn-ea"/>
                <a:cs typeface="+mn-cs"/>
              </a:rPr>
              <a:t>. Because he yelled encouragement to his nephew while the latter was beating Eddie Rael, Emilio Cadena is jointly liable with his nephew for the battery.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7}  Contradictory evidence was offered as to whether Emilio Cadena did yell anything during the beating. Eddie Rael claimed that Emilio urged Manuel to beat him; Emilio denied that he said anything; and Manuel testified that he never heard Emilio. However, the trial court found that Emilio did verbally encourage Manuel to beat Eddie. Although the evidence was in conflict, the court could conclude from the testimony of Eddie Rael that Emilio Cadena verbally encouraged his nephew to attack. This testimony, if believed, is substantial evidence to support the trial court’s finding. It is not the function of the appellate court to weigh the evidence or its credibility, or to substitute its judgment for that of the trial court. So long as the findings are supported by substantial evidence, they will stand. </a:t>
            </a:r>
            <a:r>
              <a:rPr lang="en-US" sz="1200" u="none" strike="noStrike" kern="1200" dirty="0">
                <a:solidFill>
                  <a:schemeClr val="tx1"/>
                </a:solidFill>
                <a:effectLst/>
                <a:latin typeface="+mn-lt"/>
                <a:ea typeface="+mn-ea"/>
                <a:cs typeface="+mn-cs"/>
                <a:hlinkClick r:id="rId3"/>
              </a:rPr>
              <a:t>Getz v. Equitable Life Assur. Soc. of U. S., 90 N.M. 195, 561 P.2d 468,</a:t>
            </a:r>
            <a:r>
              <a:rPr lang="en-US" sz="1200" kern="1200" dirty="0">
                <a:solidFill>
                  <a:schemeClr val="tx1"/>
                </a:solidFill>
                <a:effectLst/>
                <a:latin typeface="+mn-lt"/>
                <a:ea typeface="+mn-ea"/>
                <a:cs typeface="+mn-cs"/>
              </a:rPr>
              <a:t> Cert. denied, </a:t>
            </a:r>
            <a:r>
              <a:rPr lang="en-US" sz="1200" u="none" strike="noStrike" kern="1200" dirty="0">
                <a:solidFill>
                  <a:schemeClr val="tx1"/>
                </a:solidFill>
                <a:effectLst/>
                <a:latin typeface="+mn-lt"/>
                <a:ea typeface="+mn-ea"/>
                <a:cs typeface="+mn-cs"/>
                <a:hlinkClick r:id="rId3"/>
              </a:rPr>
              <a:t>434 U.S. 834, 98 </a:t>
            </a:r>
            <a:r>
              <a:rPr lang="en-US" sz="1200" u="none" strike="noStrike" kern="1200" dirty="0" err="1">
                <a:solidFill>
                  <a:schemeClr val="tx1"/>
                </a:solidFill>
                <a:effectLst/>
                <a:latin typeface="+mn-lt"/>
                <a:ea typeface="+mn-ea"/>
                <a:cs typeface="+mn-cs"/>
                <a:hlinkClick r:id="rId3"/>
              </a:rPr>
              <a:t>S.Ct</a:t>
            </a:r>
            <a:r>
              <a:rPr lang="en-US" sz="1200" u="none" strike="noStrike" kern="1200" dirty="0">
                <a:solidFill>
                  <a:schemeClr val="tx1"/>
                </a:solidFill>
                <a:effectLst/>
                <a:latin typeface="+mn-lt"/>
                <a:ea typeface="+mn-ea"/>
                <a:cs typeface="+mn-cs"/>
                <a:hlinkClick r:id="rId3"/>
              </a:rPr>
              <a:t>. 121, 54 L.Ed.2d 95 (1977)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8}  The judgment of the trial court is affirmed.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9}  IT IS SO ORDERED.</a:t>
            </a:r>
          </a:p>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18</a:t>
            </a:fld>
            <a:endParaRPr lang="en-US"/>
          </a:p>
        </p:txBody>
      </p:sp>
    </p:spTree>
    <p:extLst>
      <p:ext uri="{BB962C8B-B14F-4D97-AF65-F5344CB8AC3E}">
        <p14:creationId xmlns:p14="http://schemas.microsoft.com/office/powerpoint/2010/main" val="84620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19</a:t>
            </a:fld>
            <a:endParaRPr lang="en-US"/>
          </a:p>
        </p:txBody>
      </p:sp>
    </p:spTree>
    <p:extLst>
      <p:ext uri="{BB962C8B-B14F-4D97-AF65-F5344CB8AC3E}">
        <p14:creationId xmlns:p14="http://schemas.microsoft.com/office/powerpoint/2010/main" val="412436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a:t>
            </a:fld>
            <a:endParaRPr lang="en-US"/>
          </a:p>
        </p:txBody>
      </p:sp>
    </p:spTree>
    <p:extLst>
      <p:ext uri="{BB962C8B-B14F-4D97-AF65-F5344CB8AC3E}">
        <p14:creationId xmlns:p14="http://schemas.microsoft.com/office/powerpoint/2010/main" val="239008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20</a:t>
            </a:fld>
            <a:endParaRPr lang="en-US"/>
          </a:p>
        </p:txBody>
      </p:sp>
    </p:spTree>
    <p:extLst>
      <p:ext uri="{BB962C8B-B14F-4D97-AF65-F5344CB8AC3E}">
        <p14:creationId xmlns:p14="http://schemas.microsoft.com/office/powerpoint/2010/main" val="66100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390525"/>
            <a:ext cx="5575300" cy="3136900"/>
          </a:xfrm>
        </p:spPr>
      </p:sp>
      <p:sp>
        <p:nvSpPr>
          <p:cNvPr id="3" name="Notes Placeholder 2"/>
          <p:cNvSpPr>
            <a:spLocks noGrp="1"/>
          </p:cNvSpPr>
          <p:nvPr>
            <p:ph type="body" idx="1"/>
          </p:nvPr>
        </p:nvSpPr>
        <p:spPr>
          <a:xfrm>
            <a:off x="463529" y="3776850"/>
            <a:ext cx="5608320" cy="3660458"/>
          </a:xfrm>
        </p:spPr>
        <p:txBody>
          <a:bodyPr/>
          <a:lstStyle/>
          <a:p>
            <a:endParaRPr lang="en-US" dirty="0"/>
          </a:p>
          <a:p>
            <a:r>
              <a:rPr lang="en-US" dirty="0"/>
              <a:t>See also Lucy v </a:t>
            </a:r>
            <a:r>
              <a:rPr lang="en-US" dirty="0" err="1"/>
              <a:t>Zehmer</a:t>
            </a:r>
            <a:r>
              <a:rPr lang="en-US" dirty="0"/>
              <a:t>:</a:t>
            </a:r>
          </a:p>
          <a:p>
            <a:r>
              <a:rPr lang="en-US" b="1" cap="all" dirty="0"/>
              <a:t>FACTS:</a:t>
            </a:r>
          </a:p>
          <a:p>
            <a:pPr marL="0" indent="0">
              <a:buNone/>
            </a:pPr>
            <a:r>
              <a:rPr lang="en-US" dirty="0"/>
              <a:t>Defendant husband wrote and signed a contract to sell his farm to plaintiffs and persuaded defendant wife to sign by telling her the contract was a joke on plaintiffs. When plaintiffs attempted to finalize sale, defendants attempted to deny contract on the grounds that defendant husband was drunk when making the contract and the contract was a joke on plaintiffs. Plaintiffs sued for specific performance. The trial court found for defendants. </a:t>
            </a:r>
          </a:p>
          <a:p>
            <a:r>
              <a:rPr lang="en-US" b="1" cap="all" dirty="0"/>
              <a:t>ISSUE:</a:t>
            </a:r>
          </a:p>
          <a:p>
            <a:pPr marL="0" indent="0">
              <a:buNone/>
            </a:pPr>
            <a:r>
              <a:rPr lang="en-US" dirty="0"/>
              <a:t>Was there a valid contract?</a:t>
            </a:r>
          </a:p>
          <a:p>
            <a:r>
              <a:rPr lang="en-US" b="1" cap="all" dirty="0"/>
              <a:t>Rule:</a:t>
            </a:r>
          </a:p>
          <a:p>
            <a:r>
              <a:rPr lang="en-US" dirty="0"/>
              <a:t>Yes. </a:t>
            </a:r>
            <a:r>
              <a:rPr lang="en-US" b="1" cap="all" dirty="0"/>
              <a:t>RULE:</a:t>
            </a:r>
          </a:p>
          <a:p>
            <a:pPr marL="0" indent="0">
              <a:buNone/>
            </a:pPr>
            <a:r>
              <a:rPr lang="en-US" dirty="0"/>
              <a:t>The mental assent of the parties is not requisite for the formation of a contract. If the words or other acts of one of the parties have but one reasonable meaning, his undisclosed intention is immaterial except when an unreasonable meaning which he attaches to his manifestations is known to the other party.</a:t>
            </a:r>
          </a:p>
          <a:p>
            <a:pPr marL="0" indent="0">
              <a:buNone/>
            </a:pPr>
            <a:endParaRPr lang="en-US" dirty="0"/>
          </a:p>
          <a:p>
            <a:r>
              <a:rPr lang="en-US" b="1" cap="all" dirty="0"/>
              <a:t>CONCLUSION:</a:t>
            </a:r>
          </a:p>
          <a:p>
            <a:pPr marL="0" indent="0">
              <a:buNone/>
            </a:pPr>
            <a:r>
              <a:rPr lang="en-US" dirty="0"/>
              <a:t>The Court held that the Defendants' true intent in agreeing to sell their farm was not determinative so long as their words and actions warranted a reasonable person's belief that a contract was intended. Under the objective theory of contracts, plaintiffs reasonably believed the sale contract was a serious business transaction. The evidence suggested defendant husband was not too drunk to know what he was doing.</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21</a:t>
            </a:fld>
            <a:endParaRPr lang="en-US"/>
          </a:p>
        </p:txBody>
      </p:sp>
    </p:spTree>
    <p:extLst>
      <p:ext uri="{BB962C8B-B14F-4D97-AF65-F5344CB8AC3E}">
        <p14:creationId xmlns:p14="http://schemas.microsoft.com/office/powerpoint/2010/main" val="3786968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22</a:t>
            </a:fld>
            <a:endParaRPr lang="en-US"/>
          </a:p>
        </p:txBody>
      </p:sp>
    </p:spTree>
    <p:extLst>
      <p:ext uri="{BB962C8B-B14F-4D97-AF65-F5344CB8AC3E}">
        <p14:creationId xmlns:p14="http://schemas.microsoft.com/office/powerpoint/2010/main" val="2600610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chart that explains how IRAC is</a:t>
            </a:r>
            <a:r>
              <a:rPr lang="en-US" baseline="0" dirty="0"/>
              <a:t> used in varying ways, GENERALLY.  </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23</a:t>
            </a:fld>
            <a:endParaRPr lang="en-US"/>
          </a:p>
        </p:txBody>
      </p:sp>
    </p:spTree>
    <p:extLst>
      <p:ext uri="{BB962C8B-B14F-4D97-AF65-F5344CB8AC3E}">
        <p14:creationId xmlns:p14="http://schemas.microsoft.com/office/powerpoint/2010/main" val="3339156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24</a:t>
            </a:fld>
            <a:endParaRPr lang="en-US"/>
          </a:p>
        </p:txBody>
      </p:sp>
    </p:spTree>
    <p:extLst>
      <p:ext uri="{BB962C8B-B14F-4D97-AF65-F5344CB8AC3E}">
        <p14:creationId xmlns:p14="http://schemas.microsoft.com/office/powerpoint/2010/main" val="1170950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25</a:t>
            </a:fld>
            <a:endParaRPr lang="en-US"/>
          </a:p>
        </p:txBody>
      </p:sp>
    </p:spTree>
    <p:extLst>
      <p:ext uri="{BB962C8B-B14F-4D97-AF65-F5344CB8AC3E}">
        <p14:creationId xmlns:p14="http://schemas.microsoft.com/office/powerpoint/2010/main" val="3952547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26</a:t>
            </a:fld>
            <a:endParaRPr lang="en-US"/>
          </a:p>
        </p:txBody>
      </p:sp>
    </p:spTree>
    <p:extLst>
      <p:ext uri="{BB962C8B-B14F-4D97-AF65-F5344CB8AC3E}">
        <p14:creationId xmlns:p14="http://schemas.microsoft.com/office/powerpoint/2010/main" val="4210532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27</a:t>
            </a:fld>
            <a:endParaRPr lang="en-US"/>
          </a:p>
        </p:txBody>
      </p:sp>
    </p:spTree>
    <p:extLst>
      <p:ext uri="{BB962C8B-B14F-4D97-AF65-F5344CB8AC3E}">
        <p14:creationId xmlns:p14="http://schemas.microsoft.com/office/powerpoint/2010/main" val="202863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28</a:t>
            </a:fld>
            <a:endParaRPr lang="en-US"/>
          </a:p>
        </p:txBody>
      </p:sp>
    </p:spTree>
    <p:extLst>
      <p:ext uri="{BB962C8B-B14F-4D97-AF65-F5344CB8AC3E}">
        <p14:creationId xmlns:p14="http://schemas.microsoft.com/office/powerpoint/2010/main" val="288621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29</a:t>
            </a:fld>
            <a:endParaRPr lang="en-US"/>
          </a:p>
        </p:txBody>
      </p:sp>
    </p:spTree>
    <p:extLst>
      <p:ext uri="{BB962C8B-B14F-4D97-AF65-F5344CB8AC3E}">
        <p14:creationId xmlns:p14="http://schemas.microsoft.com/office/powerpoint/2010/main" val="8011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a:t>
            </a:fld>
            <a:endParaRPr lang="en-US"/>
          </a:p>
        </p:txBody>
      </p:sp>
    </p:spTree>
    <p:extLst>
      <p:ext uri="{BB962C8B-B14F-4D97-AF65-F5344CB8AC3E}">
        <p14:creationId xmlns:p14="http://schemas.microsoft.com/office/powerpoint/2010/main" val="3231996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30</a:t>
            </a:fld>
            <a:endParaRPr lang="en-US"/>
          </a:p>
        </p:txBody>
      </p:sp>
    </p:spTree>
    <p:extLst>
      <p:ext uri="{BB962C8B-B14F-4D97-AF65-F5344CB8AC3E}">
        <p14:creationId xmlns:p14="http://schemas.microsoft.com/office/powerpoint/2010/main" val="635675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31</a:t>
            </a:fld>
            <a:endParaRPr lang="en-US"/>
          </a:p>
        </p:txBody>
      </p:sp>
    </p:spTree>
    <p:extLst>
      <p:ext uri="{BB962C8B-B14F-4D97-AF65-F5344CB8AC3E}">
        <p14:creationId xmlns:p14="http://schemas.microsoft.com/office/powerpoint/2010/main" val="4222104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32</a:t>
            </a:fld>
            <a:endParaRPr lang="en-US"/>
          </a:p>
        </p:txBody>
      </p:sp>
    </p:spTree>
    <p:extLst>
      <p:ext uri="{BB962C8B-B14F-4D97-AF65-F5344CB8AC3E}">
        <p14:creationId xmlns:p14="http://schemas.microsoft.com/office/powerpoint/2010/main" val="1939349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33</a:t>
            </a:fld>
            <a:endParaRPr lang="en-US"/>
          </a:p>
        </p:txBody>
      </p:sp>
    </p:spTree>
    <p:extLst>
      <p:ext uri="{BB962C8B-B14F-4D97-AF65-F5344CB8AC3E}">
        <p14:creationId xmlns:p14="http://schemas.microsoft.com/office/powerpoint/2010/main" val="935858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34</a:t>
            </a:fld>
            <a:endParaRPr lang="en-US"/>
          </a:p>
        </p:txBody>
      </p:sp>
    </p:spTree>
    <p:extLst>
      <p:ext uri="{BB962C8B-B14F-4D97-AF65-F5344CB8AC3E}">
        <p14:creationId xmlns:p14="http://schemas.microsoft.com/office/powerpoint/2010/main" val="312899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35</a:t>
            </a:fld>
            <a:endParaRPr lang="en-US"/>
          </a:p>
        </p:txBody>
      </p:sp>
    </p:spTree>
    <p:extLst>
      <p:ext uri="{BB962C8B-B14F-4D97-AF65-F5344CB8AC3E}">
        <p14:creationId xmlns:p14="http://schemas.microsoft.com/office/powerpoint/2010/main" val="2738748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36</a:t>
            </a:fld>
            <a:endParaRPr lang="en-US"/>
          </a:p>
        </p:txBody>
      </p:sp>
    </p:spTree>
    <p:extLst>
      <p:ext uri="{BB962C8B-B14F-4D97-AF65-F5344CB8AC3E}">
        <p14:creationId xmlns:p14="http://schemas.microsoft.com/office/powerpoint/2010/main" val="963889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37</a:t>
            </a:fld>
            <a:endParaRPr lang="en-US"/>
          </a:p>
        </p:txBody>
      </p:sp>
    </p:spTree>
    <p:extLst>
      <p:ext uri="{BB962C8B-B14F-4D97-AF65-F5344CB8AC3E}">
        <p14:creationId xmlns:p14="http://schemas.microsoft.com/office/powerpoint/2010/main" val="2252206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38</a:t>
            </a:fld>
            <a:endParaRPr lang="en-US"/>
          </a:p>
        </p:txBody>
      </p:sp>
    </p:spTree>
    <p:extLst>
      <p:ext uri="{BB962C8B-B14F-4D97-AF65-F5344CB8AC3E}">
        <p14:creationId xmlns:p14="http://schemas.microsoft.com/office/powerpoint/2010/main" val="2045338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39</a:t>
            </a:fld>
            <a:endParaRPr lang="en-US"/>
          </a:p>
        </p:txBody>
      </p:sp>
    </p:spTree>
    <p:extLst>
      <p:ext uri="{BB962C8B-B14F-4D97-AF65-F5344CB8AC3E}">
        <p14:creationId xmlns:p14="http://schemas.microsoft.com/office/powerpoint/2010/main" val="45955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4</a:t>
            </a:fld>
            <a:endParaRPr lang="en-US"/>
          </a:p>
        </p:txBody>
      </p:sp>
    </p:spTree>
    <p:extLst>
      <p:ext uri="{BB962C8B-B14F-4D97-AF65-F5344CB8AC3E}">
        <p14:creationId xmlns:p14="http://schemas.microsoft.com/office/powerpoint/2010/main" val="1153364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40</a:t>
            </a:fld>
            <a:endParaRPr lang="en-US"/>
          </a:p>
        </p:txBody>
      </p:sp>
    </p:spTree>
    <p:extLst>
      <p:ext uri="{BB962C8B-B14F-4D97-AF65-F5344CB8AC3E}">
        <p14:creationId xmlns:p14="http://schemas.microsoft.com/office/powerpoint/2010/main" val="590234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imes New Roman" panose="02020603050405020304" pitchFamily="18" charset="0"/>
                <a:cs typeface="Times New Roman" panose="02020603050405020304" pitchFamily="18" charset="0"/>
              </a:rPr>
              <a:t>Notice how methodically each element is proven using the facts provided. Even though something like entering seems self-evident, the fact that the defendant actually crossed the threshold has to be stated in order for the legal analysis to be complete.</a:t>
            </a:r>
            <a:endParaRPr lang="en-US" altLang="en-US" i="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41</a:t>
            </a:fld>
            <a:endParaRPr lang="en-US"/>
          </a:p>
        </p:txBody>
      </p:sp>
    </p:spTree>
    <p:extLst>
      <p:ext uri="{BB962C8B-B14F-4D97-AF65-F5344CB8AC3E}">
        <p14:creationId xmlns:p14="http://schemas.microsoft.com/office/powerpoint/2010/main" val="822680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2050"/>
            <a:ext cx="4543425" cy="2555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42</a:t>
            </a:fld>
            <a:endParaRPr lang="en-US"/>
          </a:p>
        </p:txBody>
      </p:sp>
    </p:spTree>
    <p:extLst>
      <p:ext uri="{BB962C8B-B14F-4D97-AF65-F5344CB8AC3E}">
        <p14:creationId xmlns:p14="http://schemas.microsoft.com/office/powerpoint/2010/main" val="2344016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43</a:t>
            </a:fld>
            <a:endParaRPr lang="en-US"/>
          </a:p>
        </p:txBody>
      </p:sp>
    </p:spTree>
    <p:extLst>
      <p:ext uri="{BB962C8B-B14F-4D97-AF65-F5344CB8AC3E}">
        <p14:creationId xmlns:p14="http://schemas.microsoft.com/office/powerpoint/2010/main" val="320034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5</a:t>
            </a:fld>
            <a:endParaRPr lang="en-US"/>
          </a:p>
        </p:txBody>
      </p:sp>
    </p:spTree>
    <p:extLst>
      <p:ext uri="{BB962C8B-B14F-4D97-AF65-F5344CB8AC3E}">
        <p14:creationId xmlns:p14="http://schemas.microsoft.com/office/powerpoint/2010/main" val="40027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1789" y="4473892"/>
            <a:ext cx="5987572" cy="4295354"/>
          </a:xfrm>
        </p:spPr>
        <p:txBody>
          <a:bodyPr/>
          <a:lstStyle/>
          <a:p>
            <a:r>
              <a:rPr lang="en-US" dirty="0"/>
              <a:t>So</a:t>
            </a:r>
            <a:r>
              <a:rPr lang="en-US" baseline="0" dirty="0"/>
              <a:t> the United States has Federal laws, but the US also has 50 States, and have State Laws.  </a:t>
            </a:r>
          </a:p>
          <a:p>
            <a:pPr lvl="1"/>
            <a:r>
              <a:rPr lang="en-US" sz="1100" b="1" dirty="0"/>
              <a:t>OTHER FEDERAL</a:t>
            </a:r>
            <a:r>
              <a:rPr lang="en-US" sz="1100" b="1" baseline="0" dirty="0"/>
              <a:t> COURTS:</a:t>
            </a:r>
            <a:br>
              <a:rPr lang="en-US" sz="1100" b="1" baseline="0" dirty="0"/>
            </a:br>
            <a:r>
              <a:rPr lang="en-US" sz="1100" spc="-5" dirty="0">
                <a:latin typeface="Arial"/>
                <a:cs typeface="Arial"/>
              </a:rPr>
              <a:t>Bankruptcy Courts</a:t>
            </a:r>
          </a:p>
          <a:p>
            <a:pPr lvl="1"/>
            <a:r>
              <a:rPr lang="en-US" sz="1100" spc="-5" dirty="0">
                <a:latin typeface="Arial"/>
                <a:cs typeface="Arial"/>
              </a:rPr>
              <a:t>Magistrate Courts</a:t>
            </a:r>
          </a:p>
          <a:p>
            <a:pPr lvl="1"/>
            <a:r>
              <a:rPr lang="en-US" sz="1100" spc="-5" dirty="0">
                <a:latin typeface="Arial"/>
                <a:cs typeface="Arial"/>
              </a:rPr>
              <a:t>US </a:t>
            </a:r>
            <a:r>
              <a:rPr lang="en-US" sz="1100" spc="-80" dirty="0">
                <a:latin typeface="Arial"/>
                <a:cs typeface="Arial"/>
              </a:rPr>
              <a:t>Tax </a:t>
            </a:r>
            <a:r>
              <a:rPr lang="en-US" sz="1100" spc="-5" dirty="0">
                <a:latin typeface="Arial"/>
                <a:cs typeface="Arial"/>
              </a:rPr>
              <a:t>Court</a:t>
            </a:r>
          </a:p>
          <a:p>
            <a:pPr lvl="1"/>
            <a:r>
              <a:rPr lang="en-US" sz="1100" spc="-5" dirty="0">
                <a:latin typeface="Arial"/>
                <a:cs typeface="Arial"/>
              </a:rPr>
              <a:t>Court of </a:t>
            </a:r>
            <a:r>
              <a:rPr lang="en-US" sz="1100" spc="-10" dirty="0">
                <a:latin typeface="Arial"/>
                <a:cs typeface="Arial"/>
              </a:rPr>
              <a:t>Federal </a:t>
            </a:r>
            <a:r>
              <a:rPr lang="en-US" sz="1100" spc="-5" dirty="0">
                <a:latin typeface="Arial"/>
                <a:cs typeface="Arial"/>
              </a:rPr>
              <a:t>Claims</a:t>
            </a:r>
          </a:p>
          <a:p>
            <a:pPr lvl="1"/>
            <a:r>
              <a:rPr lang="en-US" sz="1100" spc="-5" dirty="0">
                <a:latin typeface="Arial"/>
                <a:cs typeface="Arial"/>
              </a:rPr>
              <a:t>Court of </a:t>
            </a:r>
            <a:r>
              <a:rPr lang="en-US" sz="1100" spc="-10" dirty="0">
                <a:latin typeface="Arial"/>
                <a:cs typeface="Arial"/>
              </a:rPr>
              <a:t>Appeals </a:t>
            </a:r>
            <a:r>
              <a:rPr lang="en-US" sz="1100" spc="-5" dirty="0">
                <a:latin typeface="Arial"/>
                <a:cs typeface="Arial"/>
              </a:rPr>
              <a:t>for </a:t>
            </a:r>
            <a:r>
              <a:rPr lang="en-US" sz="1100" spc="-25" dirty="0">
                <a:latin typeface="Arial"/>
                <a:cs typeface="Arial"/>
              </a:rPr>
              <a:t>Veteran’s</a:t>
            </a:r>
            <a:r>
              <a:rPr lang="en-US" sz="1100" spc="-95" dirty="0">
                <a:latin typeface="Arial"/>
                <a:cs typeface="Arial"/>
              </a:rPr>
              <a:t> </a:t>
            </a:r>
            <a:r>
              <a:rPr lang="en-US" sz="1100" spc="-5" dirty="0">
                <a:latin typeface="Arial"/>
                <a:cs typeface="Arial"/>
              </a:rPr>
              <a:t>Claims</a:t>
            </a:r>
            <a:endParaRPr lang="en-US" sz="1100" dirty="0">
              <a:latin typeface="Arial"/>
              <a:cs typeface="Arial"/>
            </a:endParaRPr>
          </a:p>
          <a:p>
            <a:pPr lvl="1"/>
            <a:r>
              <a:rPr lang="en-US" sz="1100" spc="-5" dirty="0">
                <a:latin typeface="Arial"/>
                <a:cs typeface="Arial"/>
              </a:rPr>
              <a:t>Military Courts</a:t>
            </a:r>
          </a:p>
          <a:p>
            <a:pPr marL="0" indent="0">
              <a:buNone/>
            </a:pPr>
            <a:r>
              <a:rPr lang="en-US" sz="1100" b="1" dirty="0"/>
              <a:t>	Agency Courts:  </a:t>
            </a:r>
            <a:r>
              <a:rPr lang="en-US" sz="1100" spc="-5" dirty="0">
                <a:latin typeface="Arial"/>
                <a:cs typeface="Arial"/>
              </a:rPr>
              <a:t>Administrative</a:t>
            </a:r>
            <a:r>
              <a:rPr lang="en-US" sz="1100" spc="-220" dirty="0">
                <a:latin typeface="Arial"/>
                <a:cs typeface="Arial"/>
              </a:rPr>
              <a:t> </a:t>
            </a:r>
            <a:r>
              <a:rPr lang="en-US" sz="1100" spc="-10" dirty="0">
                <a:latin typeface="Arial"/>
                <a:cs typeface="Arial"/>
              </a:rPr>
              <a:t>Agencies (Federal and State</a:t>
            </a:r>
            <a:endParaRPr lang="en-US" sz="1100" b="1" dirty="0"/>
          </a:p>
          <a:p>
            <a:endParaRPr lang="en-US" b="1" baseline="0" dirty="0"/>
          </a:p>
          <a:p>
            <a:r>
              <a:rPr lang="en-US" b="1" dirty="0"/>
              <a:t>What</a:t>
            </a:r>
            <a:r>
              <a:rPr lang="en-US" b="1" baseline="0" dirty="0"/>
              <a:t> are Federal cases?  They are limited in jurisdiction to what the Constitution allows:</a:t>
            </a:r>
          </a:p>
          <a:p>
            <a:r>
              <a:rPr lang="en-US" dirty="0"/>
              <a:t>Federal Crimes/ Treaties</a:t>
            </a:r>
          </a:p>
          <a:p>
            <a:r>
              <a:rPr lang="en-US" dirty="0"/>
              <a:t>Civil suits between citizens</a:t>
            </a:r>
            <a:r>
              <a:rPr lang="en-US" baseline="0" dirty="0"/>
              <a:t> of different states:  Diversity</a:t>
            </a:r>
          </a:p>
          <a:p>
            <a:r>
              <a:rPr lang="en-US" baseline="0" dirty="0"/>
              <a:t>Bankruptcy</a:t>
            </a:r>
          </a:p>
          <a:p>
            <a:r>
              <a:rPr lang="en-US" baseline="0" dirty="0"/>
              <a:t>Review of federal agency decisions or actions</a:t>
            </a:r>
          </a:p>
          <a:p>
            <a:r>
              <a:rPr lang="en-US" baseline="0" dirty="0"/>
              <a:t>All judges nominated by President, approved by Senate</a:t>
            </a:r>
          </a:p>
          <a:p>
            <a:endParaRPr lang="en-US" baseline="0" dirty="0"/>
          </a:p>
          <a:p>
            <a:r>
              <a:rPr lang="en-US" b="1" baseline="0" dirty="0"/>
              <a:t>State courts are courts of General Jurisdiction and decide issues of:</a:t>
            </a:r>
          </a:p>
          <a:p>
            <a:r>
              <a:rPr lang="en-US" baseline="0" dirty="0"/>
              <a:t>State statutes/ laws  </a:t>
            </a:r>
          </a:p>
          <a:p>
            <a:r>
              <a:rPr lang="en-US" baseline="0" dirty="0"/>
              <a:t>Civil and family issues</a:t>
            </a:r>
          </a:p>
          <a:p>
            <a:r>
              <a:rPr lang="en-US" baseline="0" dirty="0"/>
              <a:t>Most judges elected</a:t>
            </a:r>
          </a:p>
          <a:p>
            <a:endParaRPr lang="en-US" baseline="0" dirty="0"/>
          </a:p>
          <a:p>
            <a:r>
              <a:rPr lang="en-US" baseline="0" dirty="0"/>
              <a:t>POINT:  Federal laws, </a:t>
            </a:r>
            <a:r>
              <a:rPr lang="en-US" baseline="0" dirty="0" err="1"/>
              <a:t>regs</a:t>
            </a:r>
            <a:r>
              <a:rPr lang="en-US" baseline="0" dirty="0"/>
              <a:t>, cases, and then a separate lower system of 50 States’ laws, </a:t>
            </a:r>
            <a:r>
              <a:rPr lang="en-US" baseline="0" dirty="0" err="1"/>
              <a:t>regs</a:t>
            </a:r>
            <a:r>
              <a:rPr lang="en-US" baseline="0" dirty="0"/>
              <a:t>, cases.  In each of these systems – jurisdictions – case law is part of the body of law that citizens and courts must follow.  </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6</a:t>
            </a:fld>
            <a:endParaRPr lang="en-US"/>
          </a:p>
        </p:txBody>
      </p:sp>
    </p:spTree>
    <p:extLst>
      <p:ext uri="{BB962C8B-B14F-4D97-AF65-F5344CB8AC3E}">
        <p14:creationId xmlns:p14="http://schemas.microsoft.com/office/powerpoint/2010/main" val="2980851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AAD770-0640-4E0C-823F-9F2FCBB40AD8}" type="slidenum">
              <a:rPr lang="en-US" smtClean="0"/>
              <a:t>7</a:t>
            </a:fld>
            <a:endParaRPr lang="en-US"/>
          </a:p>
        </p:txBody>
      </p:sp>
    </p:spTree>
    <p:extLst>
      <p:ext uri="{BB962C8B-B14F-4D97-AF65-F5344CB8AC3E}">
        <p14:creationId xmlns:p14="http://schemas.microsoft.com/office/powerpoint/2010/main" val="325097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Constitution was created in 1789, with 1791 Bill of Rights, plus more amendments since.  The Constitution creates multiple branches of the US Government, divides authority between federal government and states, and grants certain powers to the government, such as the power to “regulate commerce with foreign states, among several states and with Indian tribes.”  It also LIMITS the federal </a:t>
            </a:r>
            <a:r>
              <a:rPr lang="en-US" baseline="0" dirty="0" err="1"/>
              <a:t>govt</a:t>
            </a:r>
            <a:r>
              <a:rPr lang="en-US" baseline="0" dirty="0"/>
              <a:t>, such as the 5</a:t>
            </a:r>
            <a:r>
              <a:rPr lang="en-US" baseline="30000" dirty="0"/>
              <a:t>th</a:t>
            </a:r>
            <a:r>
              <a:rPr lang="en-US" baseline="0" dirty="0"/>
              <a:t> Amendment Due Process clause “no person shall be deprived of life, liberty, property without Due Process.”  Or our famous First Amendment:  “Congress shall make no law respecting an establishment of religion. . . And includes rights of free exercise of religion, freedom of assembly, and free speech.”  </a:t>
            </a:r>
          </a:p>
          <a:p>
            <a:pPr lvl="0"/>
            <a:r>
              <a:rPr lang="en-US" dirty="0"/>
              <a:t>1. US CONSTITUTION</a:t>
            </a:r>
          </a:p>
          <a:p>
            <a:pPr lvl="1"/>
            <a:r>
              <a:rPr lang="en-US" dirty="0"/>
              <a:t>Creates multiple branches of government</a:t>
            </a:r>
          </a:p>
          <a:p>
            <a:pPr lvl="1"/>
            <a:r>
              <a:rPr lang="en-US" dirty="0"/>
              <a:t>Divides authority between federal and state government</a:t>
            </a:r>
          </a:p>
          <a:p>
            <a:pPr lvl="1"/>
            <a:r>
              <a:rPr lang="en-US" dirty="0"/>
              <a:t>Gives limited powers to the federal government (Commerce Clause, Due Process Clause, First Amendment)</a:t>
            </a:r>
          </a:p>
          <a:p>
            <a:r>
              <a:rPr lang="en-US" dirty="0"/>
              <a:t>2. Statutes</a:t>
            </a:r>
          </a:p>
          <a:p>
            <a:r>
              <a:rPr lang="en-US" dirty="0"/>
              <a:t>3. Regulations (administrative)</a:t>
            </a:r>
          </a:p>
          <a:p>
            <a:r>
              <a:rPr lang="en-US" dirty="0"/>
              <a:t>4. Judicial decisions (common law, or case law)</a:t>
            </a:r>
          </a:p>
          <a:p>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8</a:t>
            </a:fld>
            <a:endParaRPr lang="en-US"/>
          </a:p>
        </p:txBody>
      </p:sp>
    </p:spTree>
    <p:extLst>
      <p:ext uri="{BB962C8B-B14F-4D97-AF65-F5344CB8AC3E}">
        <p14:creationId xmlns:p14="http://schemas.microsoft.com/office/powerpoint/2010/main" val="400286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possible for there to be overlapping laws.  </a:t>
            </a:r>
            <a:endParaRPr lang="en-US" dirty="0"/>
          </a:p>
        </p:txBody>
      </p:sp>
      <p:sp>
        <p:nvSpPr>
          <p:cNvPr id="4" name="Slide Number Placeholder 3"/>
          <p:cNvSpPr>
            <a:spLocks noGrp="1"/>
          </p:cNvSpPr>
          <p:nvPr>
            <p:ph type="sldNum" sz="quarter" idx="10"/>
          </p:nvPr>
        </p:nvSpPr>
        <p:spPr/>
        <p:txBody>
          <a:bodyPr/>
          <a:lstStyle/>
          <a:p>
            <a:fld id="{F0AAD770-0640-4E0C-823F-9F2FCBB40AD8}" type="slidenum">
              <a:rPr lang="en-US" smtClean="0"/>
              <a:t>9</a:t>
            </a:fld>
            <a:endParaRPr lang="en-US"/>
          </a:p>
        </p:txBody>
      </p:sp>
    </p:spTree>
    <p:extLst>
      <p:ext uri="{BB962C8B-B14F-4D97-AF65-F5344CB8AC3E}">
        <p14:creationId xmlns:p14="http://schemas.microsoft.com/office/powerpoint/2010/main" val="110317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DE6118-2437-4B30-8E3C-4D2BE6020583}"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91941" y="4208449"/>
            <a:ext cx="6211956" cy="747227"/>
          </a:xfrm>
        </p:spPr>
        <p:txBody>
          <a:bodyPr anchor="b">
            <a:normAutofit/>
          </a:bodyPr>
          <a:lstStyle/>
          <a:p>
            <a:pPr algn="l"/>
            <a:r>
              <a:rPr lang="en-US" sz="4800" dirty="0"/>
              <a:t>U.S. Legal Writing:</a:t>
            </a:r>
          </a:p>
        </p:txBody>
      </p:sp>
      <p:sp>
        <p:nvSpPr>
          <p:cNvPr id="3" name="Subtitle 2"/>
          <p:cNvSpPr>
            <a:spLocks noGrp="1"/>
          </p:cNvSpPr>
          <p:nvPr>
            <p:ph type="subTitle" idx="1"/>
          </p:nvPr>
        </p:nvSpPr>
        <p:spPr>
          <a:xfrm>
            <a:off x="5215018" y="5120268"/>
            <a:ext cx="5501463" cy="1162151"/>
          </a:xfrm>
        </p:spPr>
        <p:txBody>
          <a:bodyPr anchor="t">
            <a:normAutofit/>
          </a:bodyPr>
          <a:lstStyle/>
          <a:p>
            <a:pPr>
              <a:lnSpc>
                <a:spcPct val="102000"/>
              </a:lnSpc>
              <a:spcAft>
                <a:spcPts val="600"/>
              </a:spcAft>
            </a:pPr>
            <a:r>
              <a:rPr lang="en-US" sz="2000" b="1" dirty="0">
                <a:solidFill>
                  <a:schemeClr val="tx1">
                    <a:alpha val="85000"/>
                  </a:schemeClr>
                </a:solidFill>
              </a:rPr>
              <a:t>U.S. Department of State</a:t>
            </a:r>
          </a:p>
          <a:p>
            <a:pPr>
              <a:lnSpc>
                <a:spcPct val="102000"/>
              </a:lnSpc>
              <a:spcAft>
                <a:spcPts val="600"/>
              </a:spcAft>
            </a:pPr>
            <a:r>
              <a:rPr lang="en-US" sz="2000" b="1" dirty="0">
                <a:solidFill>
                  <a:schemeClr val="tx1">
                    <a:alpha val="85000"/>
                  </a:schemeClr>
                </a:solidFill>
              </a:rPr>
              <a:t>Facilitated By: </a:t>
            </a:r>
          </a:p>
          <a:p>
            <a:pPr>
              <a:lnSpc>
                <a:spcPct val="102000"/>
              </a:lnSpc>
              <a:spcAft>
                <a:spcPts val="600"/>
              </a:spcAft>
            </a:pPr>
            <a:r>
              <a:rPr lang="en-US" sz="2000" b="1" dirty="0">
                <a:solidFill>
                  <a:schemeClr val="tx1">
                    <a:alpha val="85000"/>
                  </a:schemeClr>
                </a:solidFill>
              </a:rPr>
              <a:t>Prof. Dr. Daniel Sloan</a:t>
            </a:r>
            <a:endParaRPr lang="en-US" sz="1400" b="1" dirty="0">
              <a:solidFill>
                <a:schemeClr val="tx1">
                  <a:alpha val="85000"/>
                </a:schemeClr>
              </a:solidFill>
            </a:endParaRPr>
          </a:p>
        </p:txBody>
      </p:sp>
      <p:sp>
        <p:nvSpPr>
          <p:cNvPr id="47" name="Rectangle 46">
            <a:extLst>
              <a:ext uri="{FF2B5EF4-FFF2-40B4-BE49-F238E27FC236}">
                <a16:creationId xmlns:a16="http://schemas.microsoft.com/office/drawing/2014/main" id="{1C6F9611-3A25-4FAD-9475-8A7660979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0144"/>
            <a:ext cx="4060371" cy="52382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at a desk&#10;&#10;Description automatically generated with medium confidence">
            <a:extLst>
              <a:ext uri="{FF2B5EF4-FFF2-40B4-BE49-F238E27FC236}">
                <a16:creationId xmlns:a16="http://schemas.microsoft.com/office/drawing/2014/main" id="{CEA6EF32-D222-44C3-AF13-ED44EA4B3298}"/>
              </a:ext>
            </a:extLst>
          </p:cNvPr>
          <p:cNvPicPr>
            <a:picLocks noChangeAspect="1"/>
          </p:cNvPicPr>
          <p:nvPr/>
        </p:nvPicPr>
        <p:blipFill rotWithShape="1">
          <a:blip r:embed="rId3"/>
          <a:srcRect l="8851" r="12101" b="1"/>
          <a:stretch/>
        </p:blipFill>
        <p:spPr>
          <a:xfrm>
            <a:off x="223957" y="824129"/>
            <a:ext cx="3601596" cy="4910328"/>
          </a:xfrm>
          <a:prstGeom prst="rect">
            <a:avLst/>
          </a:prstGeom>
        </p:spPr>
      </p:pic>
      <p:sp>
        <p:nvSpPr>
          <p:cNvPr id="49" name="Rectangle 48">
            <a:extLst>
              <a:ext uri="{FF2B5EF4-FFF2-40B4-BE49-F238E27FC236}">
                <a16:creationId xmlns:a16="http://schemas.microsoft.com/office/drawing/2014/main" id="{2CAFBD32-D3B9-4AA1-8A52-E7788A955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304" y="0"/>
            <a:ext cx="3712695" cy="31316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mpany name&#10;&#10;Description automatically generated with medium confidence">
            <a:extLst>
              <a:ext uri="{FF2B5EF4-FFF2-40B4-BE49-F238E27FC236}">
                <a16:creationId xmlns:a16="http://schemas.microsoft.com/office/drawing/2014/main" id="{1F9C6500-ED7A-4E71-863D-58ABEC098920}"/>
              </a:ext>
            </a:extLst>
          </p:cNvPr>
          <p:cNvPicPr>
            <a:picLocks noChangeAspect="1"/>
          </p:cNvPicPr>
          <p:nvPr/>
        </p:nvPicPr>
        <p:blipFill rotWithShape="1">
          <a:blip r:embed="rId4"/>
          <a:srcRect t="11280" r="-2" b="1444"/>
          <a:stretch/>
        </p:blipFill>
        <p:spPr>
          <a:xfrm>
            <a:off x="4722011" y="10"/>
            <a:ext cx="3383280" cy="2952719"/>
          </a:xfrm>
          <a:prstGeom prst="rect">
            <a:avLst/>
          </a:prstGeom>
        </p:spPr>
      </p:pic>
      <p:sp>
        <p:nvSpPr>
          <p:cNvPr id="51" name="Freeform 6">
            <a:extLst>
              <a:ext uri="{FF2B5EF4-FFF2-40B4-BE49-F238E27FC236}">
                <a16:creationId xmlns:a16="http://schemas.microsoft.com/office/drawing/2014/main" id="{9C77E800-FF01-449B-A776-7FB39BAA2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553373" y="3751045"/>
            <a:ext cx="1609735" cy="216642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alpha val="80000"/>
            </a:schemeClr>
          </a:solidFill>
          <a:ln w="0">
            <a:noFill/>
            <a:prstDash val="solid"/>
            <a:round/>
            <a:headEnd/>
            <a:tailEnd/>
          </a:ln>
        </p:spPr>
      </p:sp>
      <p:sp>
        <p:nvSpPr>
          <p:cNvPr id="53" name="Rectangle 52">
            <a:extLst>
              <a:ext uri="{FF2B5EF4-FFF2-40B4-BE49-F238E27FC236}">
                <a16:creationId xmlns:a16="http://schemas.microsoft.com/office/drawing/2014/main" id="{7B1FFF1B-D8E7-43C1-963D-013BA404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660143"/>
            <a:ext cx="3429000" cy="33832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FAF9CB-355E-4717-9C88-857A048F4D3D}"/>
              </a:ext>
            </a:extLst>
          </p:cNvPr>
          <p:cNvPicPr>
            <a:picLocks noChangeAspect="1"/>
          </p:cNvPicPr>
          <p:nvPr/>
        </p:nvPicPr>
        <p:blipFill rotWithShape="1">
          <a:blip r:embed="rId5"/>
          <a:srcRect r="3964" b="-1"/>
          <a:stretch/>
        </p:blipFill>
        <p:spPr>
          <a:xfrm>
            <a:off x="8942136" y="824735"/>
            <a:ext cx="3249864" cy="3054096"/>
          </a:xfrm>
          <a:prstGeom prst="rect">
            <a:avLst/>
          </a:prstGeom>
        </p:spPr>
      </p:pic>
      <p:sp useBgFill="1">
        <p:nvSpPr>
          <p:cNvPr id="55" name="Rectangle 54">
            <a:extLst>
              <a:ext uri="{FF2B5EF4-FFF2-40B4-BE49-F238E27FC236}">
                <a16:creationId xmlns:a16="http://schemas.microsoft.com/office/drawing/2014/main" id="{D8968742-1D40-4F6B-9272-064FD163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0486" y="6453386"/>
            <a:ext cx="573314" cy="404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922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620"/>
    </mc:Choice>
    <mc:Fallback xmlns="">
      <p:transition spd="slow" advTm="29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701445" y="519113"/>
            <a:ext cx="5442805" cy="3281362"/>
          </a:xfrm>
          <a:prstGeom prst="rect">
            <a:avLst/>
          </a:prstGeom>
        </p:spPr>
      </p:pic>
      <p:pic>
        <p:nvPicPr>
          <p:cNvPr id="7" name="Picture 2" descr="MICourtSy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40" y="4733925"/>
            <a:ext cx="352321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ICourtSy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406" y="4733924"/>
            <a:ext cx="352321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ICourtSy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908" y="4733925"/>
            <a:ext cx="3523210" cy="2124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42115" y="1358144"/>
            <a:ext cx="1525260" cy="461665"/>
          </a:xfrm>
          <a:prstGeom prst="rect">
            <a:avLst/>
          </a:prstGeom>
        </p:spPr>
        <p:txBody>
          <a:bodyPr wrap="square">
            <a:spAutoFit/>
          </a:bodyPr>
          <a:lstStyle/>
          <a:p>
            <a:pPr algn="ctr"/>
            <a:r>
              <a:rPr lang="en-US" sz="2400" b="1" dirty="0"/>
              <a:t>FEDERAL</a:t>
            </a:r>
          </a:p>
        </p:txBody>
      </p:sp>
      <p:sp>
        <p:nvSpPr>
          <p:cNvPr id="13" name="Rectangle 12"/>
          <p:cNvSpPr/>
          <p:nvPr/>
        </p:nvSpPr>
        <p:spPr>
          <a:xfrm>
            <a:off x="0" y="4073858"/>
            <a:ext cx="1525260" cy="461665"/>
          </a:xfrm>
          <a:prstGeom prst="rect">
            <a:avLst/>
          </a:prstGeom>
        </p:spPr>
        <p:txBody>
          <a:bodyPr wrap="square">
            <a:spAutoFit/>
          </a:bodyPr>
          <a:lstStyle/>
          <a:p>
            <a:pPr algn="ctr"/>
            <a:r>
              <a:rPr lang="en-US" sz="2400" b="1" dirty="0"/>
              <a:t>STATE</a:t>
            </a:r>
          </a:p>
        </p:txBody>
      </p:sp>
      <p:sp>
        <p:nvSpPr>
          <p:cNvPr id="2" name="Title 1"/>
          <p:cNvSpPr>
            <a:spLocks noGrp="1"/>
          </p:cNvSpPr>
          <p:nvPr>
            <p:ph type="title"/>
          </p:nvPr>
        </p:nvSpPr>
        <p:spPr>
          <a:xfrm>
            <a:off x="531495" y="347663"/>
            <a:ext cx="9601200" cy="666750"/>
          </a:xfrm>
        </p:spPr>
        <p:txBody>
          <a:bodyPr>
            <a:normAutofit fontScale="90000"/>
          </a:bodyPr>
          <a:lstStyle/>
          <a:p>
            <a:r>
              <a:rPr lang="en-US" dirty="0"/>
              <a:t>Three levels of courts:</a:t>
            </a:r>
          </a:p>
        </p:txBody>
      </p:sp>
    </p:spTree>
    <p:extLst>
      <p:ext uri="{BB962C8B-B14F-4D97-AF65-F5344CB8AC3E}">
        <p14:creationId xmlns:p14="http://schemas.microsoft.com/office/powerpoint/2010/main" val="279177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2720" y="1185535"/>
            <a:ext cx="6852505" cy="1171988"/>
          </a:xfrm>
          <a:prstGeom prst="rect">
            <a:avLst/>
          </a:prstGeom>
        </p:spPr>
        <p:txBody>
          <a:bodyPr wrap="square">
            <a:spAutoFit/>
          </a:bodyPr>
          <a:lstStyle/>
          <a:p>
            <a:pPr marL="0" indent="0">
              <a:buNone/>
            </a:pPr>
            <a:r>
              <a:rPr lang="en-US" sz="3200" b="1" dirty="0"/>
              <a:t>Q:  </a:t>
            </a:r>
            <a:r>
              <a:rPr lang="en-US" sz="3200" dirty="0"/>
              <a:t>At which level is case law made?</a:t>
            </a:r>
          </a:p>
          <a:p>
            <a:pPr marL="0" indent="0">
              <a:buNone/>
            </a:pPr>
            <a:r>
              <a:rPr lang="en-US" sz="3200" dirty="0"/>
              <a:t> </a:t>
            </a:r>
          </a:p>
        </p:txBody>
      </p:sp>
      <p:sp>
        <p:nvSpPr>
          <p:cNvPr id="5" name="Rectangle 4"/>
          <p:cNvSpPr/>
          <p:nvPr/>
        </p:nvSpPr>
        <p:spPr>
          <a:xfrm>
            <a:off x="768350" y="5631401"/>
            <a:ext cx="10712450" cy="584775"/>
          </a:xfrm>
          <a:prstGeom prst="rect">
            <a:avLst/>
          </a:prstGeom>
        </p:spPr>
        <p:txBody>
          <a:bodyPr wrap="square">
            <a:spAutoFit/>
          </a:bodyPr>
          <a:lstStyle/>
          <a:p>
            <a:r>
              <a:rPr lang="en-US" sz="3200" b="1" dirty="0"/>
              <a:t>A:  </a:t>
            </a:r>
            <a:r>
              <a:rPr lang="en-US" sz="3200" dirty="0"/>
              <a:t>Appellate level.  (This includes the supreme court level.) </a:t>
            </a:r>
          </a:p>
        </p:txBody>
      </p:sp>
      <p:pic>
        <p:nvPicPr>
          <p:cNvPr id="6" name="Content Placeholder 3"/>
          <p:cNvPicPr>
            <a:picLocks noChangeAspect="1"/>
          </p:cNvPicPr>
          <p:nvPr/>
        </p:nvPicPr>
        <p:blipFill>
          <a:blip r:embed="rId3"/>
          <a:stretch>
            <a:fillRect/>
          </a:stretch>
        </p:blipFill>
        <p:spPr>
          <a:xfrm>
            <a:off x="3378200" y="1960535"/>
            <a:ext cx="5442805" cy="3281362"/>
          </a:xfrm>
          <a:prstGeom prst="rect">
            <a:avLst/>
          </a:prstGeom>
        </p:spPr>
      </p:pic>
    </p:spTree>
    <p:extLst>
      <p:ext uri="{BB962C8B-B14F-4D97-AF65-F5344CB8AC3E}">
        <p14:creationId xmlns:p14="http://schemas.microsoft.com/office/powerpoint/2010/main" val="17632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285875"/>
          </a:xfrm>
        </p:spPr>
        <p:txBody>
          <a:bodyPr>
            <a:normAutofit/>
          </a:bodyPr>
          <a:lstStyle/>
          <a:p>
            <a:pPr algn="ctr"/>
            <a:r>
              <a:rPr lang="en-US" sz="3200" b="1" dirty="0"/>
              <a:t>Binding precedent – </a:t>
            </a:r>
            <a:r>
              <a:rPr lang="en-US" sz="3200" b="1" i="1" dirty="0"/>
              <a:t>stare decisis</a:t>
            </a:r>
            <a:endParaRPr lang="en-US" sz="3200" dirty="0"/>
          </a:p>
        </p:txBody>
      </p:sp>
      <p:sp>
        <p:nvSpPr>
          <p:cNvPr id="3" name="Content Placeholder 2"/>
          <p:cNvSpPr>
            <a:spLocks noGrp="1"/>
          </p:cNvSpPr>
          <p:nvPr>
            <p:ph idx="1"/>
          </p:nvPr>
        </p:nvSpPr>
        <p:spPr>
          <a:xfrm>
            <a:off x="1371600" y="2032000"/>
            <a:ext cx="9009446" cy="3609617"/>
          </a:xfrm>
        </p:spPr>
        <p:txBody>
          <a:bodyPr>
            <a:normAutofit/>
          </a:bodyPr>
          <a:lstStyle/>
          <a:p>
            <a:pPr marL="0" indent="0">
              <a:buNone/>
            </a:pPr>
            <a:r>
              <a:rPr lang="en-US" spc="-5" dirty="0"/>
              <a:t>Stare decisis means “to stand by  that which</a:t>
            </a:r>
            <a:r>
              <a:rPr lang="en-US" spc="10" dirty="0"/>
              <a:t> </a:t>
            </a:r>
            <a:r>
              <a:rPr lang="en-US" dirty="0"/>
              <a:t>is </a:t>
            </a:r>
            <a:r>
              <a:rPr lang="en-US" spc="-5" dirty="0"/>
              <a:t>decided.” In other  words, courts need to follow precedents.  </a:t>
            </a:r>
          </a:p>
          <a:p>
            <a:endParaRPr lang="en-US" b="1" i="1" dirty="0"/>
          </a:p>
        </p:txBody>
      </p:sp>
      <p:sp>
        <p:nvSpPr>
          <p:cNvPr id="5" name="Rectangle 4"/>
          <p:cNvSpPr/>
          <p:nvPr/>
        </p:nvSpPr>
        <p:spPr>
          <a:xfrm>
            <a:off x="1371600" y="4046439"/>
            <a:ext cx="9489207" cy="1384995"/>
          </a:xfrm>
          <a:prstGeom prst="rect">
            <a:avLst/>
          </a:prstGeom>
        </p:spPr>
        <p:txBody>
          <a:bodyPr wrap="square">
            <a:spAutoFit/>
          </a:bodyPr>
          <a:lstStyle/>
          <a:p>
            <a:r>
              <a:rPr lang="en-US" sz="2800" spc="-5" dirty="0"/>
              <a:t>The idea is that precedential decisions should be followed by later courts.  This would create consistency and predictability in the law. </a:t>
            </a:r>
            <a:endParaRPr lang="en-US" sz="2800" dirty="0"/>
          </a:p>
        </p:txBody>
      </p:sp>
    </p:spTree>
    <p:extLst>
      <p:ext uri="{BB962C8B-B14F-4D97-AF65-F5344CB8AC3E}">
        <p14:creationId xmlns:p14="http://schemas.microsoft.com/office/powerpoint/2010/main" val="23604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589" y="756762"/>
            <a:ext cx="10220325" cy="5457825"/>
          </a:xfrm>
        </p:spPr>
        <p:txBody>
          <a:bodyPr>
            <a:normAutofit/>
          </a:bodyPr>
          <a:lstStyle/>
          <a:p>
            <a:pPr marL="0" indent="0">
              <a:buNone/>
            </a:pPr>
            <a:r>
              <a:rPr lang="en-US" sz="3200" b="1" spc="-30" dirty="0"/>
              <a:t>Q:  </a:t>
            </a:r>
            <a:r>
              <a:rPr lang="en-US" sz="3200" spc="-30" dirty="0"/>
              <a:t>Does that mean all previous cases are precedent?  </a:t>
            </a:r>
          </a:p>
          <a:p>
            <a:pPr marL="0" indent="0">
              <a:buNone/>
            </a:pPr>
            <a:endParaRPr lang="en-US" sz="3200" spc="-30" dirty="0"/>
          </a:p>
          <a:p>
            <a:pPr marL="514350" indent="-514350">
              <a:buAutoNum type="alphaUcPeriod"/>
            </a:pPr>
            <a:r>
              <a:rPr lang="en-US" sz="3200" spc="-30" dirty="0"/>
              <a:t>No.  </a:t>
            </a:r>
          </a:p>
          <a:p>
            <a:pPr marL="530352" lvl="1" indent="0">
              <a:buNone/>
            </a:pPr>
            <a:r>
              <a:rPr lang="en-US" sz="3200" i="0" spc="-30" dirty="0"/>
              <a:t>At the trial court level, </a:t>
            </a:r>
            <a:r>
              <a:rPr lang="en-US" sz="3200" i="0" spc="-5" dirty="0"/>
              <a:t>decisions are not binding on future litigants or anyone else not before the</a:t>
            </a:r>
            <a:r>
              <a:rPr lang="en-US" sz="3200" i="0" spc="-45" dirty="0"/>
              <a:t> </a:t>
            </a:r>
            <a:r>
              <a:rPr lang="en-US" sz="3200" i="0" spc="-5" dirty="0"/>
              <a:t>court.  </a:t>
            </a:r>
          </a:p>
          <a:p>
            <a:pPr marL="530352" lvl="1" indent="0">
              <a:buNone/>
            </a:pPr>
            <a:r>
              <a:rPr lang="en-US" sz="3200" i="0" spc="-5" dirty="0"/>
              <a:t>Even at the appellate court level, not all decisions are binding</a:t>
            </a:r>
            <a:r>
              <a:rPr lang="en-US" sz="3200" i="0" spc="5" dirty="0"/>
              <a:t> </a:t>
            </a:r>
            <a:r>
              <a:rPr lang="en-US" sz="3200" i="0" spc="-5" dirty="0"/>
              <a:t>law</a:t>
            </a:r>
            <a:r>
              <a:rPr lang="en-US" sz="3200" i="0" spc="-35" dirty="0"/>
              <a:t>.  </a:t>
            </a:r>
            <a:r>
              <a:rPr lang="en-US" sz="3200" i="0" spc="-5" dirty="0"/>
              <a:t>Only</a:t>
            </a:r>
            <a:r>
              <a:rPr lang="en-US" sz="3200" i="0" spc="-70" dirty="0"/>
              <a:t> </a:t>
            </a:r>
            <a:r>
              <a:rPr lang="en-US" sz="3200" i="0" spc="-5" dirty="0"/>
              <a:t>published opinions create law.  </a:t>
            </a:r>
          </a:p>
          <a:p>
            <a:pPr marL="530352" lvl="1" indent="0">
              <a:buNone/>
            </a:pPr>
            <a:r>
              <a:rPr lang="en-US" sz="3200" i="0" spc="-5" dirty="0"/>
              <a:t>(The Supreme Court is also an appellate court.)</a:t>
            </a:r>
          </a:p>
          <a:p>
            <a:pPr marL="530352" lvl="1" indent="0">
              <a:buNone/>
            </a:pPr>
            <a:endParaRPr lang="en-US" sz="3200" i="0" spc="-5" dirty="0"/>
          </a:p>
        </p:txBody>
      </p:sp>
    </p:spTree>
    <p:extLst>
      <p:ext uri="{BB962C8B-B14F-4D97-AF65-F5344CB8AC3E}">
        <p14:creationId xmlns:p14="http://schemas.microsoft.com/office/powerpoint/2010/main" val="25601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285875"/>
          </a:xfrm>
        </p:spPr>
        <p:txBody>
          <a:bodyPr>
            <a:normAutofit/>
          </a:bodyPr>
          <a:lstStyle/>
          <a:p>
            <a:r>
              <a:rPr lang="en-US" dirty="0"/>
              <a:t>Discuss:  </a:t>
            </a:r>
            <a:br>
              <a:rPr lang="en-US" dirty="0"/>
            </a:br>
            <a:endParaRPr lang="en-US" dirty="0"/>
          </a:p>
        </p:txBody>
      </p:sp>
      <p:sp>
        <p:nvSpPr>
          <p:cNvPr id="3" name="Content Placeholder 2"/>
          <p:cNvSpPr>
            <a:spLocks noGrp="1"/>
          </p:cNvSpPr>
          <p:nvPr>
            <p:ph idx="1"/>
          </p:nvPr>
        </p:nvSpPr>
        <p:spPr>
          <a:xfrm>
            <a:off x="760256" y="1971675"/>
            <a:ext cx="10315575" cy="4419600"/>
          </a:xfrm>
        </p:spPr>
        <p:txBody>
          <a:bodyPr>
            <a:normAutofit/>
          </a:bodyPr>
          <a:lstStyle/>
          <a:p>
            <a:pPr marL="514350" indent="-514350">
              <a:buFont typeface="+mj-lt"/>
              <a:buAutoNum type="arabicPeriod"/>
            </a:pPr>
            <a:r>
              <a:rPr lang="en-US" dirty="0"/>
              <a:t>Compare and contrast:  How do civil law judges use cases?</a:t>
            </a:r>
          </a:p>
          <a:p>
            <a:pPr marL="514350" indent="-514350">
              <a:buFont typeface="+mj-lt"/>
              <a:buAutoNum type="arabicPeriod"/>
            </a:pPr>
            <a:endParaRPr lang="en-US" dirty="0"/>
          </a:p>
          <a:p>
            <a:pPr marL="514350" indent="-514350">
              <a:buFont typeface="+mj-lt"/>
              <a:buAutoNum type="arabicPeriod"/>
            </a:pPr>
            <a:r>
              <a:rPr lang="en-US" dirty="0"/>
              <a:t>If cases are not only advisory but mandatory and binding, how will this affect the way they are used by a court?  </a:t>
            </a:r>
          </a:p>
          <a:p>
            <a:pPr marL="514350" indent="-514350">
              <a:buFont typeface="+mj-lt"/>
              <a:buAutoNum type="arabicPeriod"/>
            </a:pPr>
            <a:endParaRPr lang="en-US" dirty="0"/>
          </a:p>
          <a:p>
            <a:pPr marL="514350" indent="-514350">
              <a:buFont typeface="+mj-lt"/>
              <a:buAutoNum type="arabicPeriod"/>
            </a:pPr>
            <a:r>
              <a:rPr lang="en-US" dirty="0"/>
              <a:t>If case law is binding, how will they be taught in law schools? (Or, if there are new cases being decided every day, how does that affect the way law students learn?)  </a:t>
            </a:r>
          </a:p>
        </p:txBody>
      </p:sp>
    </p:spTree>
    <p:extLst>
      <p:ext uri="{BB962C8B-B14F-4D97-AF65-F5344CB8AC3E}">
        <p14:creationId xmlns:p14="http://schemas.microsoft.com/office/powerpoint/2010/main" val="3866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686800" y="117022"/>
            <a:ext cx="3314700" cy="2302844"/>
          </a:xfrm>
          <a:prstGeom prst="rect">
            <a:avLst/>
          </a:prstGeom>
        </p:spPr>
      </p:pic>
      <p:sp>
        <p:nvSpPr>
          <p:cNvPr id="2" name="Title 1"/>
          <p:cNvSpPr>
            <a:spLocks noGrp="1"/>
          </p:cNvSpPr>
          <p:nvPr>
            <p:ph type="title"/>
          </p:nvPr>
        </p:nvSpPr>
        <p:spPr>
          <a:xfrm>
            <a:off x="3864429" y="217715"/>
            <a:ext cx="3526971" cy="700238"/>
          </a:xfrm>
        </p:spPr>
        <p:txBody>
          <a:bodyPr>
            <a:normAutofit fontScale="90000"/>
          </a:bodyPr>
          <a:lstStyle/>
          <a:p>
            <a:r>
              <a:rPr lang="en-US" dirty="0"/>
              <a:t>What is IRAC?</a:t>
            </a:r>
            <a:br>
              <a:rPr lang="en-US" dirty="0"/>
            </a:br>
            <a:endParaRPr lang="en-US" sz="3600" dirty="0"/>
          </a:p>
        </p:txBody>
      </p:sp>
      <p:sp>
        <p:nvSpPr>
          <p:cNvPr id="3" name="Content Placeholder 2"/>
          <p:cNvSpPr>
            <a:spLocks noGrp="1"/>
          </p:cNvSpPr>
          <p:nvPr>
            <p:ph idx="1"/>
          </p:nvPr>
        </p:nvSpPr>
        <p:spPr>
          <a:xfrm>
            <a:off x="2928257" y="2133599"/>
            <a:ext cx="9122229" cy="4539344"/>
          </a:xfrm>
        </p:spPr>
        <p:txBody>
          <a:bodyPr>
            <a:normAutofit lnSpcReduction="10000"/>
          </a:bodyPr>
          <a:lstStyle/>
          <a:p>
            <a:pPr marL="514350" indent="-514350">
              <a:lnSpc>
                <a:spcPct val="120000"/>
              </a:lnSpc>
              <a:spcBef>
                <a:spcPts val="600"/>
              </a:spcBef>
              <a:spcAft>
                <a:spcPts val="0"/>
              </a:spcAft>
              <a:buFont typeface="+mj-lt"/>
              <a:buAutoNum type="arabicPeriod"/>
            </a:pPr>
            <a:r>
              <a:rPr lang="en-US" sz="3200" dirty="0"/>
              <a:t>Discern which facts are relevant 		</a:t>
            </a:r>
          </a:p>
          <a:p>
            <a:pPr marL="514350" indent="-514350">
              <a:lnSpc>
                <a:spcPct val="120000"/>
              </a:lnSpc>
              <a:buFont typeface="+mj-lt"/>
              <a:buAutoNum type="arabicPeriod"/>
            </a:pPr>
            <a:r>
              <a:rPr lang="en-US" sz="3200" dirty="0"/>
              <a:t>Spot the issue(s)</a:t>
            </a:r>
            <a:endParaRPr lang="en-US" sz="3200" b="1" dirty="0"/>
          </a:p>
          <a:p>
            <a:pPr marL="514350" indent="-514350">
              <a:lnSpc>
                <a:spcPct val="120000"/>
              </a:lnSpc>
              <a:buFont typeface="+mj-lt"/>
              <a:buAutoNum type="arabicPeriod"/>
            </a:pPr>
            <a:r>
              <a:rPr lang="en-US" sz="3200" dirty="0"/>
              <a:t>Determine the governing law.</a:t>
            </a:r>
            <a:endParaRPr lang="en-US" sz="3200" b="1" dirty="0"/>
          </a:p>
          <a:p>
            <a:pPr marL="514350" indent="-514350">
              <a:lnSpc>
                <a:spcPct val="120000"/>
              </a:lnSpc>
              <a:buFont typeface="+mj-lt"/>
              <a:buAutoNum type="arabicPeriod"/>
            </a:pPr>
            <a:r>
              <a:rPr lang="en-US" sz="3200" dirty="0"/>
              <a:t>Apply the governing law to the facts to generate assessments or arguments.  	</a:t>
            </a:r>
          </a:p>
          <a:p>
            <a:pPr marL="514350" indent="-514350">
              <a:lnSpc>
                <a:spcPct val="120000"/>
              </a:lnSpc>
              <a:buFont typeface="+mj-lt"/>
              <a:buAutoNum type="arabicPeriod"/>
            </a:pPr>
            <a:r>
              <a:rPr lang="en-US" sz="3200" dirty="0"/>
              <a:t>Use the analysis to make a recommendation to fit your client’s interests and goals.  </a:t>
            </a:r>
          </a:p>
        </p:txBody>
      </p:sp>
      <p:sp>
        <p:nvSpPr>
          <p:cNvPr id="4" name="Rectangle 3"/>
          <p:cNvSpPr/>
          <p:nvPr/>
        </p:nvSpPr>
        <p:spPr>
          <a:xfrm>
            <a:off x="841932" y="998601"/>
            <a:ext cx="7550953" cy="954107"/>
          </a:xfrm>
          <a:prstGeom prst="rect">
            <a:avLst/>
          </a:prstGeom>
        </p:spPr>
        <p:txBody>
          <a:bodyPr wrap="square">
            <a:spAutoFit/>
          </a:bodyPr>
          <a:lstStyle/>
          <a:p>
            <a:r>
              <a:rPr lang="en-US" sz="2800" dirty="0"/>
              <a:t>A rubric for legal analysis based on the </a:t>
            </a:r>
            <a:r>
              <a:rPr lang="en-US" sz="2800" b="1" dirty="0"/>
              <a:t>5 skills </a:t>
            </a:r>
            <a:r>
              <a:rPr lang="en-US" sz="2800" dirty="0"/>
              <a:t>that you need to think like a lawyer.  </a:t>
            </a:r>
          </a:p>
        </p:txBody>
      </p:sp>
      <p:sp>
        <p:nvSpPr>
          <p:cNvPr id="7" name="TextBox 6"/>
          <p:cNvSpPr txBox="1"/>
          <p:nvPr/>
        </p:nvSpPr>
        <p:spPr>
          <a:xfrm>
            <a:off x="532851" y="2220921"/>
            <a:ext cx="2401124" cy="3760004"/>
          </a:xfrm>
          <a:prstGeom prst="rect">
            <a:avLst/>
          </a:prstGeom>
          <a:noFill/>
        </p:spPr>
        <p:txBody>
          <a:bodyPr wrap="square" rtlCol="0">
            <a:spAutoFit/>
          </a:bodyPr>
          <a:lstStyle/>
          <a:p>
            <a:pPr>
              <a:spcAft>
                <a:spcPts val="1800"/>
              </a:spcAft>
            </a:pPr>
            <a:r>
              <a:rPr lang="en-US" sz="2800" b="1" dirty="0"/>
              <a:t>FACTS</a:t>
            </a:r>
          </a:p>
          <a:p>
            <a:pPr>
              <a:spcAft>
                <a:spcPts val="1800"/>
              </a:spcAft>
            </a:pPr>
            <a:r>
              <a:rPr lang="en-US" sz="2800" b="1" dirty="0"/>
              <a:t>ISSUE</a:t>
            </a:r>
          </a:p>
          <a:p>
            <a:pPr>
              <a:spcBef>
                <a:spcPts val="600"/>
              </a:spcBef>
              <a:spcAft>
                <a:spcPts val="1800"/>
              </a:spcAft>
            </a:pPr>
            <a:r>
              <a:rPr lang="en-US" sz="2800" b="1" dirty="0"/>
              <a:t>RULE</a:t>
            </a:r>
          </a:p>
          <a:p>
            <a:pPr>
              <a:spcBef>
                <a:spcPts val="400"/>
              </a:spcBef>
              <a:spcAft>
                <a:spcPts val="1800"/>
              </a:spcAft>
            </a:pPr>
            <a:r>
              <a:rPr lang="en-US" sz="2800" b="1" dirty="0"/>
              <a:t>ANALYSIS</a:t>
            </a:r>
          </a:p>
          <a:p>
            <a:pPr>
              <a:spcBef>
                <a:spcPts val="3600"/>
              </a:spcBef>
              <a:spcAft>
                <a:spcPts val="1200"/>
              </a:spcAft>
            </a:pPr>
            <a:r>
              <a:rPr lang="en-US" sz="2800" b="1" dirty="0"/>
              <a:t>CONCLUSION</a:t>
            </a:r>
          </a:p>
        </p:txBody>
      </p:sp>
    </p:spTree>
    <p:extLst>
      <p:ext uri="{BB962C8B-B14F-4D97-AF65-F5344CB8AC3E}">
        <p14:creationId xmlns:p14="http://schemas.microsoft.com/office/powerpoint/2010/main" val="12069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IRAC?</a:t>
            </a:r>
          </a:p>
        </p:txBody>
      </p:sp>
      <p:sp>
        <p:nvSpPr>
          <p:cNvPr id="3" name="Content Placeholder 2"/>
          <p:cNvSpPr>
            <a:spLocks noGrp="1"/>
          </p:cNvSpPr>
          <p:nvPr>
            <p:ph idx="1"/>
          </p:nvPr>
        </p:nvSpPr>
        <p:spPr>
          <a:xfrm>
            <a:off x="901961" y="2836394"/>
            <a:ext cx="9601200" cy="3581400"/>
          </a:xfrm>
        </p:spPr>
        <p:txBody>
          <a:bodyPr>
            <a:normAutofit/>
          </a:bodyPr>
          <a:lstStyle/>
          <a:p>
            <a:r>
              <a:rPr lang="en-US" dirty="0"/>
              <a:t>Because cases revolve around legal issues. </a:t>
            </a:r>
          </a:p>
          <a:p>
            <a:r>
              <a:rPr lang="en-US" dirty="0"/>
              <a:t>Since we have a case law system, with many different cases, we need a way to organize and understand cases.  </a:t>
            </a:r>
          </a:p>
          <a:p>
            <a:r>
              <a:rPr lang="en-US" dirty="0"/>
              <a:t>Useful organizational tool to analyze issues for a legal exam, for a client, or for a court.</a:t>
            </a:r>
          </a:p>
        </p:txBody>
      </p:sp>
      <p:pic>
        <p:nvPicPr>
          <p:cNvPr id="4" name="Picture 3"/>
          <p:cNvPicPr>
            <a:picLocks noChangeAspect="1"/>
          </p:cNvPicPr>
          <p:nvPr/>
        </p:nvPicPr>
        <p:blipFill>
          <a:blip r:embed="rId3"/>
          <a:stretch>
            <a:fillRect/>
          </a:stretch>
        </p:blipFill>
        <p:spPr>
          <a:xfrm>
            <a:off x="9089477" y="128587"/>
            <a:ext cx="3009900" cy="2943225"/>
          </a:xfrm>
          <a:prstGeom prst="rect">
            <a:avLst/>
          </a:prstGeom>
        </p:spPr>
      </p:pic>
    </p:spTree>
    <p:extLst>
      <p:ext uri="{BB962C8B-B14F-4D97-AF65-F5344CB8AC3E}">
        <p14:creationId xmlns:p14="http://schemas.microsoft.com/office/powerpoint/2010/main" val="36272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7550" y="1301750"/>
            <a:ext cx="8229600" cy="0"/>
          </a:xfrm>
          <a:custGeom>
            <a:avLst/>
            <a:gdLst/>
            <a:ahLst/>
            <a:cxnLst/>
            <a:rect l="l" t="t" r="r" b="b"/>
            <a:pathLst>
              <a:path w="8229600">
                <a:moveTo>
                  <a:pt x="0" y="0"/>
                </a:moveTo>
                <a:lnTo>
                  <a:pt x="8229600" y="1"/>
                </a:lnTo>
              </a:path>
            </a:pathLst>
          </a:custGeom>
          <a:ln w="12700">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596767" y="500697"/>
            <a:ext cx="10761044" cy="659155"/>
          </a:xfrm>
          <a:prstGeom prst="rect">
            <a:avLst/>
          </a:prstGeom>
        </p:spPr>
        <p:txBody>
          <a:bodyPr vert="horz" wrap="square" lIns="0" tIns="12700" rIns="0" bIns="0" rtlCol="0" anchor="t">
            <a:spAutoFit/>
          </a:bodyPr>
          <a:lstStyle/>
          <a:p>
            <a:pPr marL="12700">
              <a:lnSpc>
                <a:spcPct val="100000"/>
              </a:lnSpc>
              <a:spcBef>
                <a:spcPts val="100"/>
              </a:spcBef>
            </a:pPr>
            <a:r>
              <a:rPr lang="en-US" sz="4200" spc="-5" dirty="0"/>
              <a:t>How do we use cases? </a:t>
            </a:r>
            <a:r>
              <a:rPr sz="4200" spc="-5" dirty="0"/>
              <a:t>Analogy </a:t>
            </a:r>
            <a:r>
              <a:rPr sz="4200" dirty="0"/>
              <a:t>and </a:t>
            </a:r>
            <a:r>
              <a:rPr sz="4200" spc="-5" dirty="0"/>
              <a:t>Distinction</a:t>
            </a:r>
            <a:endParaRPr sz="4200" dirty="0"/>
          </a:p>
        </p:txBody>
      </p:sp>
      <p:sp>
        <p:nvSpPr>
          <p:cNvPr id="4" name="object 4"/>
          <p:cNvSpPr/>
          <p:nvPr/>
        </p:nvSpPr>
        <p:spPr>
          <a:xfrm>
            <a:off x="2006600" y="1587501"/>
            <a:ext cx="3638076" cy="2311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38801" y="4143736"/>
            <a:ext cx="4249211" cy="244104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41306" y="1498601"/>
            <a:ext cx="1704146" cy="238153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545175" y="4241292"/>
            <a:ext cx="1679875" cy="234950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231294" y="2011679"/>
            <a:ext cx="1548129" cy="1483360"/>
          </a:xfrm>
          <a:prstGeom prst="rect">
            <a:avLst/>
          </a:prstGeom>
          <a:blipFill>
            <a:blip r:embed="rId7" cstate="print"/>
            <a:stretch>
              <a:fillRect/>
            </a:stretch>
          </a:blipFill>
        </p:spPr>
        <p:txBody>
          <a:bodyPr wrap="square" lIns="0" tIns="0" rIns="0" bIns="0" rtlCol="0"/>
          <a:lstStyle/>
          <a:p>
            <a:endParaRPr/>
          </a:p>
        </p:txBody>
      </p:sp>
      <p:sp>
        <p:nvSpPr>
          <p:cNvPr id="9" name="Right Arrow 8"/>
          <p:cNvSpPr/>
          <p:nvPr/>
        </p:nvSpPr>
        <p:spPr>
          <a:xfrm>
            <a:off x="147144" y="5171089"/>
            <a:ext cx="255401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Your client</a:t>
            </a:r>
          </a:p>
        </p:txBody>
      </p:sp>
      <p:sp>
        <p:nvSpPr>
          <p:cNvPr id="10" name="Right Arrow 9"/>
          <p:cNvSpPr/>
          <p:nvPr/>
        </p:nvSpPr>
        <p:spPr>
          <a:xfrm>
            <a:off x="210207" y="2664372"/>
            <a:ext cx="200747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Precedent</a:t>
            </a:r>
            <a:endParaRPr lang="en-US" dirty="0"/>
          </a:p>
        </p:txBody>
      </p:sp>
    </p:spTree>
    <p:extLst>
      <p:ext uri="{BB962C8B-B14F-4D97-AF65-F5344CB8AC3E}">
        <p14:creationId xmlns:p14="http://schemas.microsoft.com/office/powerpoint/2010/main" val="375211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2" y="685800"/>
            <a:ext cx="10827834" cy="1485900"/>
          </a:xfrm>
        </p:spPr>
        <p:txBody>
          <a:bodyPr/>
          <a:lstStyle/>
          <a:p>
            <a:r>
              <a:rPr lang="en-US" dirty="0"/>
              <a:t>Practice IRAC case brief:  </a:t>
            </a:r>
            <a:r>
              <a:rPr lang="en-US" i="1" dirty="0"/>
              <a:t>Rael v. Cadena</a:t>
            </a:r>
          </a:p>
        </p:txBody>
      </p:sp>
      <p:sp>
        <p:nvSpPr>
          <p:cNvPr id="3" name="Content Placeholder 2"/>
          <p:cNvSpPr>
            <a:spLocks noGrp="1"/>
          </p:cNvSpPr>
          <p:nvPr>
            <p:ph idx="1"/>
          </p:nvPr>
        </p:nvSpPr>
        <p:spPr>
          <a:xfrm>
            <a:off x="825190" y="1940312"/>
            <a:ext cx="10147610" cy="3927088"/>
          </a:xfrm>
        </p:spPr>
        <p:txBody>
          <a:bodyPr/>
          <a:lstStyle/>
          <a:p>
            <a:r>
              <a:rPr lang="en-US" dirty="0"/>
              <a:t>Look in your chat for the document. </a:t>
            </a:r>
          </a:p>
        </p:txBody>
      </p:sp>
      <p:pic>
        <p:nvPicPr>
          <p:cNvPr id="5" name="Picture 4"/>
          <p:cNvPicPr>
            <a:picLocks noChangeAspect="1"/>
          </p:cNvPicPr>
          <p:nvPr/>
        </p:nvPicPr>
        <p:blipFill>
          <a:blip r:embed="rId3"/>
          <a:stretch>
            <a:fillRect/>
          </a:stretch>
        </p:blipFill>
        <p:spPr>
          <a:xfrm>
            <a:off x="7103704" y="2171700"/>
            <a:ext cx="3419475" cy="4286250"/>
          </a:xfrm>
          <a:prstGeom prst="rect">
            <a:avLst/>
          </a:prstGeom>
        </p:spPr>
      </p:pic>
    </p:spTree>
    <p:extLst>
      <p:ext uri="{BB962C8B-B14F-4D97-AF65-F5344CB8AC3E}">
        <p14:creationId xmlns:p14="http://schemas.microsoft.com/office/powerpoint/2010/main" val="120129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6754" y="2218765"/>
            <a:ext cx="1730188" cy="1485900"/>
          </a:xfrm>
        </p:spPr>
        <p:txBody>
          <a:bodyPr>
            <a:normAutofit/>
          </a:bodyPr>
          <a:lstStyle/>
          <a:p>
            <a:r>
              <a:rPr lang="en-US" dirty="0"/>
              <a:t>Break</a:t>
            </a:r>
          </a:p>
        </p:txBody>
      </p:sp>
    </p:spTree>
    <p:extLst>
      <p:ext uri="{BB962C8B-B14F-4D97-AF65-F5344CB8AC3E}">
        <p14:creationId xmlns:p14="http://schemas.microsoft.com/office/powerpoint/2010/main" val="79060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25759"/>
          </a:xfrm>
        </p:spPr>
        <p:txBody>
          <a:bodyPr/>
          <a:lstStyle/>
          <a:p>
            <a:r>
              <a:rPr lang="en-US" dirty="0"/>
              <a:t>Quick Quiz </a:t>
            </a:r>
          </a:p>
        </p:txBody>
      </p:sp>
      <p:sp>
        <p:nvSpPr>
          <p:cNvPr id="3" name="Content Placeholder 2"/>
          <p:cNvSpPr>
            <a:spLocks noGrp="1"/>
          </p:cNvSpPr>
          <p:nvPr>
            <p:ph idx="1"/>
          </p:nvPr>
        </p:nvSpPr>
        <p:spPr>
          <a:xfrm>
            <a:off x="1120588" y="1595717"/>
            <a:ext cx="9601200" cy="3581400"/>
          </a:xfrm>
        </p:spPr>
        <p:txBody>
          <a:bodyPr/>
          <a:lstStyle/>
          <a:p>
            <a:r>
              <a:rPr lang="en-US" dirty="0"/>
              <a:t>How many branches of government are there in the United States? </a:t>
            </a:r>
          </a:p>
          <a:p>
            <a:pPr lvl="1"/>
            <a:r>
              <a:rPr lang="en-US" dirty="0"/>
              <a:t>One</a:t>
            </a:r>
          </a:p>
          <a:p>
            <a:pPr lvl="1"/>
            <a:r>
              <a:rPr lang="en-US" dirty="0"/>
              <a:t>Two</a:t>
            </a:r>
          </a:p>
          <a:p>
            <a:pPr lvl="1"/>
            <a:r>
              <a:rPr lang="en-US" dirty="0"/>
              <a:t>Three</a:t>
            </a:r>
          </a:p>
          <a:p>
            <a:pPr marL="0" indent="0">
              <a:buNone/>
            </a:pPr>
            <a:endParaRPr lang="en-US" dirty="0">
              <a:solidFill>
                <a:srgbClr val="00B050"/>
              </a:solidFill>
            </a:endParaRPr>
          </a:p>
          <a:p>
            <a:r>
              <a:rPr lang="en-US" dirty="0"/>
              <a:t>Can you name them? </a:t>
            </a:r>
          </a:p>
        </p:txBody>
      </p:sp>
    </p:spTree>
    <p:extLst>
      <p:ext uri="{BB962C8B-B14F-4D97-AF65-F5344CB8AC3E}">
        <p14:creationId xmlns:p14="http://schemas.microsoft.com/office/powerpoint/2010/main" val="5016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8401656"/>
              </p:ext>
            </p:extLst>
          </p:nvPr>
        </p:nvGraphicFramePr>
        <p:xfrm>
          <a:off x="174812" y="174813"/>
          <a:ext cx="12017187" cy="6010282"/>
        </p:xfrm>
        <a:graphic>
          <a:graphicData uri="http://schemas.openxmlformats.org/drawingml/2006/table">
            <a:tbl>
              <a:tblPr firstRow="1" firstCol="1" bandRow="1">
                <a:tableStyleId>{69012ECD-51FC-41F1-AA8D-1B2483CD663E}</a:tableStyleId>
              </a:tblPr>
              <a:tblGrid>
                <a:gridCol w="12017187">
                  <a:extLst>
                    <a:ext uri="{9D8B030D-6E8A-4147-A177-3AD203B41FA5}">
                      <a16:colId xmlns:a16="http://schemas.microsoft.com/office/drawing/2014/main" val="174983132"/>
                    </a:ext>
                  </a:extLst>
                </a:gridCol>
              </a:tblGrid>
              <a:tr h="379889">
                <a:tc>
                  <a:txBody>
                    <a:bodyPr/>
                    <a:lstStyle/>
                    <a:p>
                      <a:pPr marL="0" marR="0" algn="ctr">
                        <a:lnSpc>
                          <a:spcPct val="115000"/>
                        </a:lnSpc>
                        <a:spcBef>
                          <a:spcPts val="0"/>
                        </a:spcBef>
                        <a:spcAft>
                          <a:spcPts val="0"/>
                        </a:spcAft>
                      </a:pPr>
                      <a:r>
                        <a:rPr lang="en-US" sz="3200" b="0" dirty="0">
                          <a:effectLst/>
                          <a:latin typeface="inherit"/>
                          <a:ea typeface="Times New Roman" panose="02020603050405020304" pitchFamily="18" charset="0"/>
                          <a:cs typeface="Times New Roman" panose="02020603050405020304" pitchFamily="18" charset="0"/>
                        </a:rPr>
                        <a:t>Student Case Brief:</a:t>
                      </a:r>
                      <a:r>
                        <a:rPr lang="en-US" sz="3200" i="1" dirty="0">
                          <a:effectLst/>
                          <a:latin typeface="inherit"/>
                          <a:ea typeface="Times New Roman" panose="02020603050405020304" pitchFamily="18" charset="0"/>
                          <a:cs typeface="Times New Roman" panose="02020603050405020304" pitchFamily="18" charset="0"/>
                        </a:rPr>
                        <a:t>  F I R A 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348028625"/>
                  </a:ext>
                </a:extLst>
              </a:tr>
              <a:tr h="1121130">
                <a:tc>
                  <a:txBody>
                    <a:bodyPr/>
                    <a:lstStyle/>
                    <a:p>
                      <a:pPr marL="0" marR="0" algn="l" fontAlgn="base">
                        <a:lnSpc>
                          <a:spcPct val="115000"/>
                        </a:lnSpc>
                        <a:spcBef>
                          <a:spcPts val="0"/>
                        </a:spcBef>
                        <a:spcAft>
                          <a:spcPts val="0"/>
                        </a:spcAft>
                      </a:pPr>
                      <a:r>
                        <a:rPr lang="en-US" sz="2400" i="1" dirty="0">
                          <a:effectLst/>
                          <a:latin typeface="inherit"/>
                          <a:ea typeface="Times New Roman" panose="02020603050405020304" pitchFamily="18" charset="0"/>
                          <a:cs typeface="Times New Roman" panose="02020603050405020304" pitchFamily="18" charset="0"/>
                        </a:rPr>
                        <a:t>Facts</a:t>
                      </a:r>
                      <a:r>
                        <a:rPr lang="en-US" sz="2400" dirty="0">
                          <a:effectLst/>
                          <a:latin typeface="inherit"/>
                          <a:ea typeface="Times New Roman" panose="02020603050405020304" pitchFamily="18" charset="0"/>
                          <a:cs typeface="Times New Roman" panose="02020603050405020304" pitchFamily="18" charset="0"/>
                        </a:rPr>
                        <a:t>:  </a:t>
                      </a:r>
                      <a:r>
                        <a:rPr lang="en-US" sz="2400" b="0" dirty="0">
                          <a:effectLst/>
                          <a:latin typeface="inherit"/>
                          <a:ea typeface="Times New Roman" panose="02020603050405020304" pitchFamily="18" charset="0"/>
                          <a:cs typeface="Times New Roman" panose="02020603050405020304" pitchFamily="18" charset="0"/>
                        </a:rPr>
                        <a:t>Case name &amp; citation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gn="l" fontAlgn="base">
                        <a:lnSpc>
                          <a:spcPct val="115000"/>
                        </a:lnSpc>
                        <a:spcBef>
                          <a:spcPts val="0"/>
                        </a:spcBef>
                        <a:spcAft>
                          <a:spcPts val="0"/>
                        </a:spcAft>
                        <a:buSzPts val="1000"/>
                        <a:buFont typeface="Symbol" panose="05050102010706020507" pitchFamily="18" charset="2"/>
                        <a:buChar char=""/>
                        <a:tabLst>
                          <a:tab pos="457200" algn="l"/>
                        </a:tabLst>
                      </a:pPr>
                      <a:r>
                        <a:rPr lang="en-US" sz="2400" b="0" dirty="0">
                          <a:effectLst/>
                          <a:latin typeface="inherit"/>
                          <a:ea typeface="Times New Roman" panose="02020603050405020304" pitchFamily="18" charset="0"/>
                          <a:cs typeface="Times New Roman" panose="02020603050405020304" pitchFamily="18" charset="0"/>
                        </a:rPr>
                        <a:t>Procedural Facts (e.g. appeal of summary judgement motion)</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gn="l" fontAlgn="base">
                        <a:lnSpc>
                          <a:spcPct val="115000"/>
                        </a:lnSpc>
                        <a:spcBef>
                          <a:spcPts val="0"/>
                        </a:spcBef>
                        <a:spcAft>
                          <a:spcPts val="0"/>
                        </a:spcAft>
                        <a:buSzPts val="1000"/>
                        <a:buFont typeface="Symbol" panose="05050102010706020507" pitchFamily="18" charset="2"/>
                        <a:buChar char=""/>
                        <a:tabLst>
                          <a:tab pos="457200" algn="l"/>
                        </a:tabLst>
                      </a:pPr>
                      <a:r>
                        <a:rPr lang="en-US" sz="2400" b="0" dirty="0">
                          <a:effectLst/>
                          <a:latin typeface="inherit"/>
                          <a:ea typeface="Times New Roman" panose="02020603050405020304" pitchFamily="18" charset="0"/>
                          <a:cs typeface="Times New Roman" panose="02020603050405020304" pitchFamily="18" charset="0"/>
                        </a:rPr>
                        <a:t>Legally material historical facts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1257300" marR="0" lvl="2" indent="-342900" algn="l" fontAlgn="base">
                        <a:lnSpc>
                          <a:spcPct val="115000"/>
                        </a:lnSpc>
                        <a:spcBef>
                          <a:spcPts val="0"/>
                        </a:spcBef>
                        <a:spcAft>
                          <a:spcPts val="0"/>
                        </a:spcAft>
                        <a:buSzPts val="1000"/>
                        <a:buFont typeface="Symbol" panose="05050102010706020507" pitchFamily="18" charset="2"/>
                        <a:buChar char=""/>
                        <a:tabLst>
                          <a:tab pos="457200" algn="l"/>
                        </a:tabLst>
                      </a:pPr>
                      <a:r>
                        <a:rPr lang="en-US" sz="2400" b="0" dirty="0">
                          <a:effectLst/>
                          <a:latin typeface="inherit"/>
                          <a:ea typeface="Times New Roman" panose="02020603050405020304" pitchFamily="18" charset="0"/>
                          <a:cs typeface="Times New Roman" panose="02020603050405020304" pitchFamily="18" charset="0"/>
                        </a:rPr>
                        <a:t>Statement of the case: a short summary</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467128366"/>
                  </a:ext>
                </a:extLst>
              </a:tr>
              <a:tr h="560586">
                <a:tc>
                  <a:txBody>
                    <a:bodyPr/>
                    <a:lstStyle/>
                    <a:p>
                      <a:pPr marL="0" marR="0" algn="l" fontAlgn="base">
                        <a:lnSpc>
                          <a:spcPct val="115000"/>
                        </a:lnSpc>
                        <a:spcBef>
                          <a:spcPts val="0"/>
                        </a:spcBef>
                        <a:spcAft>
                          <a:spcPts val="0"/>
                        </a:spcAft>
                      </a:pPr>
                      <a:r>
                        <a:rPr lang="en-US" sz="2400" b="1" i="1" dirty="0">
                          <a:effectLst/>
                          <a:latin typeface="inherit"/>
                          <a:ea typeface="Times New Roman" panose="02020603050405020304" pitchFamily="18" charset="0"/>
                          <a:cs typeface="Times New Roman" panose="02020603050405020304" pitchFamily="18" charset="0"/>
                        </a:rPr>
                        <a:t>Issue</a:t>
                      </a:r>
                      <a:r>
                        <a:rPr lang="en-US" sz="2400" b="0" i="1" dirty="0">
                          <a:effectLst/>
                          <a:latin typeface="inherit"/>
                          <a:ea typeface="Times New Roman" panose="02020603050405020304" pitchFamily="18" charset="0"/>
                          <a:cs typeface="Times New Roman" panose="02020603050405020304" pitchFamily="18" charset="0"/>
                        </a:rPr>
                        <a:t>:  </a:t>
                      </a:r>
                      <a:r>
                        <a:rPr lang="en-US" sz="2400" b="0" dirty="0">
                          <a:effectLst/>
                          <a:latin typeface="inherit"/>
                          <a:ea typeface="Times New Roman" panose="02020603050405020304" pitchFamily="18" charset="0"/>
                          <a:cs typeface="Times New Roman" panose="02020603050405020304" pitchFamily="18" charset="0"/>
                        </a:rPr>
                        <a:t>The question(s) the court must decide. (May be multiple issues and sub-issues.)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370044325"/>
                  </a:ext>
                </a:extLst>
              </a:tr>
              <a:tr h="944441">
                <a:tc>
                  <a:txBody>
                    <a:bodyPr/>
                    <a:lstStyle/>
                    <a:p>
                      <a:pPr marL="0" marR="0" algn="l" fontAlgn="base">
                        <a:lnSpc>
                          <a:spcPct val="115000"/>
                        </a:lnSpc>
                        <a:spcBef>
                          <a:spcPts val="0"/>
                        </a:spcBef>
                        <a:spcAft>
                          <a:spcPts val="0"/>
                        </a:spcAft>
                      </a:pPr>
                      <a:r>
                        <a:rPr lang="en-US" sz="2400" i="1" dirty="0">
                          <a:effectLst/>
                          <a:latin typeface="inherit"/>
                          <a:ea typeface="Times New Roman" panose="02020603050405020304" pitchFamily="18" charset="0"/>
                          <a:cs typeface="Times New Roman" panose="02020603050405020304" pitchFamily="18" charset="0"/>
                        </a:rPr>
                        <a:t>Rule: </a:t>
                      </a:r>
                      <a:r>
                        <a:rPr lang="en-US" sz="2400" b="0" i="0" dirty="0">
                          <a:effectLst/>
                          <a:latin typeface="inherit"/>
                          <a:ea typeface="Times New Roman" panose="02020603050405020304" pitchFamily="18" charset="0"/>
                          <a:cs typeface="Times New Roman" panose="02020603050405020304" pitchFamily="18" charset="0"/>
                        </a:rPr>
                        <a:t>The</a:t>
                      </a:r>
                      <a:r>
                        <a:rPr lang="en-US" sz="2400" b="0" i="0" baseline="0" dirty="0">
                          <a:effectLst/>
                          <a:latin typeface="inherit"/>
                          <a:ea typeface="Times New Roman" panose="02020603050405020304" pitchFamily="18" charset="0"/>
                          <a:cs typeface="Times New Roman" panose="02020603050405020304" pitchFamily="18" charset="0"/>
                        </a:rPr>
                        <a:t> </a:t>
                      </a:r>
                      <a:r>
                        <a:rPr lang="en-US" sz="2400" b="0" baseline="0" dirty="0">
                          <a:effectLst/>
                          <a:latin typeface="inherit"/>
                          <a:ea typeface="Times New Roman" panose="02020603050405020304" pitchFamily="18" charset="0"/>
                          <a:cs typeface="Times New Roman" panose="02020603050405020304" pitchFamily="18" charset="0"/>
                        </a:rPr>
                        <a:t>rule of law on which </a:t>
                      </a:r>
                      <a:r>
                        <a:rPr lang="en-US" sz="2400" b="0" dirty="0">
                          <a:effectLst/>
                          <a:latin typeface="inherit"/>
                          <a:ea typeface="Times New Roman" panose="02020603050405020304" pitchFamily="18" charset="0"/>
                          <a:cs typeface="Times New Roman" panose="02020603050405020304" pitchFamily="18" charset="0"/>
                        </a:rPr>
                        <a:t>the court’s bases</a:t>
                      </a:r>
                      <a:r>
                        <a:rPr lang="en-US" sz="2400" b="0" baseline="0" dirty="0">
                          <a:effectLst/>
                          <a:latin typeface="inherit"/>
                          <a:ea typeface="Times New Roman" panose="02020603050405020304" pitchFamily="18" charset="0"/>
                          <a:cs typeface="Times New Roman" panose="02020603050405020304" pitchFamily="18" charset="0"/>
                        </a:rPr>
                        <a:t> its </a:t>
                      </a:r>
                      <a:r>
                        <a:rPr lang="en-US" sz="2400" b="0" dirty="0">
                          <a:effectLst/>
                          <a:latin typeface="inherit"/>
                          <a:ea typeface="Times New Roman" panose="02020603050405020304" pitchFamily="18" charset="0"/>
                          <a:cs typeface="Times New Roman" panose="02020603050405020304" pitchFamily="18" charset="0"/>
                        </a:rPr>
                        <a:t>decision,</a:t>
                      </a:r>
                      <a:r>
                        <a:rPr lang="en-US" sz="2400" b="0" baseline="0" dirty="0">
                          <a:effectLst/>
                          <a:latin typeface="inherit"/>
                          <a:ea typeface="Times New Roman" panose="02020603050405020304" pitchFamily="18" charset="0"/>
                          <a:cs typeface="Times New Roman" panose="02020603050405020304" pitchFamily="18" charset="0"/>
                        </a:rPr>
                        <a:t> e</a:t>
                      </a:r>
                      <a:r>
                        <a:rPr lang="en-US" sz="2400" b="0" dirty="0">
                          <a:effectLst/>
                          <a:latin typeface="inherit"/>
                          <a:ea typeface="Times New Roman" panose="02020603050405020304" pitchFamily="18" charset="0"/>
                          <a:cs typeface="Times New Roman" panose="02020603050405020304" pitchFamily="18" charset="0"/>
                        </a:rPr>
                        <a:t>.g. Constitution, statute, FRCP, judge-made law (cases), Restatement, or a combination.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445138067"/>
                  </a:ext>
                </a:extLst>
              </a:tr>
              <a:tr h="649223">
                <a:tc>
                  <a:txBody>
                    <a:bodyPr/>
                    <a:lstStyle/>
                    <a:p>
                      <a:pPr marL="0" marR="0" algn="l" fontAlgn="base">
                        <a:lnSpc>
                          <a:spcPct val="115000"/>
                        </a:lnSpc>
                        <a:spcBef>
                          <a:spcPts val="0"/>
                        </a:spcBef>
                        <a:spcAft>
                          <a:spcPts val="0"/>
                        </a:spcAft>
                      </a:pPr>
                      <a:r>
                        <a:rPr lang="en-US" sz="2400" i="1" dirty="0">
                          <a:effectLst/>
                          <a:latin typeface="inherit"/>
                          <a:ea typeface="Times New Roman" panose="02020603050405020304" pitchFamily="18" charset="0"/>
                          <a:cs typeface="Times New Roman" panose="02020603050405020304" pitchFamily="18" charset="0"/>
                        </a:rPr>
                        <a:t>Analysis:  </a:t>
                      </a:r>
                      <a:r>
                        <a:rPr lang="en-US" sz="2400" b="0" dirty="0">
                          <a:effectLst/>
                          <a:latin typeface="inherit"/>
                          <a:ea typeface="Times New Roman" panose="02020603050405020304" pitchFamily="18" charset="0"/>
                          <a:cs typeface="Times New Roman" panose="02020603050405020304" pitchFamily="18" charset="0"/>
                        </a:rPr>
                        <a:t>The court’s reasoning.</a:t>
                      </a:r>
                      <a:r>
                        <a:rPr lang="en-US" sz="2400" b="0" baseline="0" dirty="0">
                          <a:effectLst/>
                          <a:latin typeface="inherit"/>
                          <a:ea typeface="Times New Roman" panose="02020603050405020304" pitchFamily="18" charset="0"/>
                          <a:cs typeface="Times New Roman" panose="02020603050405020304" pitchFamily="18" charset="0"/>
                        </a:rPr>
                        <a:t>  The “because” section.  May organize into (1) facts and arguments for the plaintiff; then (2) facts and arguments for the defendant.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282720661"/>
                  </a:ext>
                </a:extLst>
              </a:tr>
              <a:tr h="1502974">
                <a:tc>
                  <a:txBody>
                    <a:bodyPr/>
                    <a:lstStyle/>
                    <a:p>
                      <a:pPr marL="0" marR="0" algn="l" fontAlgn="base">
                        <a:lnSpc>
                          <a:spcPct val="115000"/>
                        </a:lnSpc>
                        <a:spcBef>
                          <a:spcPts val="0"/>
                        </a:spcBef>
                        <a:spcAft>
                          <a:spcPts val="0"/>
                        </a:spcAft>
                      </a:pPr>
                      <a:r>
                        <a:rPr lang="en-US" sz="2400" i="1" dirty="0">
                          <a:effectLst/>
                          <a:latin typeface="inherit"/>
                          <a:ea typeface="Times New Roman" panose="02020603050405020304" pitchFamily="18" charset="0"/>
                          <a:cs typeface="Times New Roman" panose="02020603050405020304" pitchFamily="18" charset="0"/>
                        </a:rPr>
                        <a:t>Conclusion:    </a:t>
                      </a:r>
                      <a:r>
                        <a:rPr lang="en-US" sz="2400" b="0" dirty="0">
                          <a:effectLst/>
                          <a:latin typeface="inherit"/>
                          <a:ea typeface="Times New Roman" panose="02020603050405020304" pitchFamily="18" charset="0"/>
                          <a:cs typeface="Times New Roman" panose="02020603050405020304" pitchFamily="18" charset="0"/>
                        </a:rPr>
                        <a:t>The court’s holding (what court did legally &amp; procedurally, the result).</a:t>
                      </a:r>
                      <a:r>
                        <a:rPr lang="en-US" sz="2400" b="0" i="1" dirty="0">
                          <a:effectLst/>
                          <a:latin typeface="inherit"/>
                          <a:ea typeface="Times New Roman" panose="02020603050405020304" pitchFamily="18" charset="0"/>
                          <a:cs typeface="Times New Roman" panose="02020603050405020304" pitchFamily="18" charset="0"/>
                        </a:rPr>
                        <a:t> </a:t>
                      </a:r>
                    </a:p>
                    <a:p>
                      <a:pPr marL="0" marR="0" algn="l" fontAlgn="base">
                        <a:lnSpc>
                          <a:spcPct val="115000"/>
                        </a:lnSpc>
                        <a:spcBef>
                          <a:spcPts val="0"/>
                        </a:spcBef>
                        <a:spcAft>
                          <a:spcPts val="0"/>
                        </a:spcAft>
                      </a:pPr>
                      <a:r>
                        <a:rPr lang="en-US" sz="2400" b="0" i="1" dirty="0">
                          <a:effectLst/>
                          <a:latin typeface="inherit"/>
                          <a:ea typeface="Times New Roman" panose="02020603050405020304" pitchFamily="18" charset="0"/>
                          <a:cs typeface="Times New Roman" panose="02020603050405020304" pitchFamily="18" charset="0"/>
                        </a:rPr>
                        <a:t> </a:t>
                      </a:r>
                    </a:p>
                  </a:txBody>
                  <a:tcPr marL="82550" marR="36830" marT="0" marB="0"/>
                </a:tc>
                <a:extLst>
                  <a:ext uri="{0D108BD9-81ED-4DB2-BD59-A6C34878D82A}">
                    <a16:rowId xmlns:a16="http://schemas.microsoft.com/office/drawing/2014/main" val="1152830184"/>
                  </a:ext>
                </a:extLst>
              </a:tr>
            </a:tbl>
          </a:graphicData>
        </a:graphic>
      </p:graphicFrame>
      <p:sp>
        <p:nvSpPr>
          <p:cNvPr id="2" name="TextBox 1"/>
          <p:cNvSpPr txBox="1"/>
          <p:nvPr/>
        </p:nvSpPr>
        <p:spPr>
          <a:xfrm>
            <a:off x="1879134" y="5666172"/>
            <a:ext cx="7180976" cy="400110"/>
          </a:xfrm>
          <a:prstGeom prst="rect">
            <a:avLst/>
          </a:prstGeom>
          <a:solidFill>
            <a:schemeClr val="bg2">
              <a:lumMod val="90000"/>
            </a:schemeClr>
          </a:solidFill>
        </p:spPr>
        <p:txBody>
          <a:bodyPr wrap="square" rtlCol="0">
            <a:spAutoFit/>
          </a:bodyPr>
          <a:lstStyle/>
          <a:p>
            <a:r>
              <a:rPr lang="en-US" sz="2000" dirty="0"/>
              <a:t>Exercise:  Write a case brief (FIRAC) for the Rael v </a:t>
            </a:r>
            <a:r>
              <a:rPr lang="en-US" sz="2000" dirty="0" err="1"/>
              <a:t>Cardena</a:t>
            </a:r>
            <a:r>
              <a:rPr lang="en-US" sz="2000" dirty="0"/>
              <a:t> Case </a:t>
            </a:r>
          </a:p>
        </p:txBody>
      </p:sp>
    </p:spTree>
    <p:extLst>
      <p:ext uri="{BB962C8B-B14F-4D97-AF65-F5344CB8AC3E}">
        <p14:creationId xmlns:p14="http://schemas.microsoft.com/office/powerpoint/2010/main" val="16372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492" y="0"/>
            <a:ext cx="9601200" cy="1485900"/>
          </a:xfrm>
        </p:spPr>
        <p:txBody>
          <a:bodyPr/>
          <a:lstStyle/>
          <a:p>
            <a:pPr algn="ctr"/>
            <a:r>
              <a:rPr lang="en-US" dirty="0"/>
              <a:t>Compare our Case Briefs</a:t>
            </a:r>
          </a:p>
        </p:txBody>
      </p:sp>
      <p:sp>
        <p:nvSpPr>
          <p:cNvPr id="3" name="Content Placeholder 2"/>
          <p:cNvSpPr>
            <a:spLocks noGrp="1"/>
          </p:cNvSpPr>
          <p:nvPr>
            <p:ph idx="1"/>
          </p:nvPr>
        </p:nvSpPr>
        <p:spPr>
          <a:xfrm>
            <a:off x="394742" y="1203302"/>
            <a:ext cx="11797258" cy="5966084"/>
          </a:xfrm>
        </p:spPr>
        <p:txBody>
          <a:bodyPr>
            <a:noAutofit/>
          </a:bodyPr>
          <a:lstStyle/>
          <a:p>
            <a:pPr marL="0" indent="0">
              <a:buNone/>
            </a:pPr>
            <a:r>
              <a:rPr lang="en-US" sz="2400" b="1" i="1" dirty="0">
                <a:latin typeface="Times New Roman" panose="02020603050405020304" pitchFamily="18" charset="0"/>
                <a:cs typeface="Times New Roman" panose="02020603050405020304" pitchFamily="18" charset="0"/>
              </a:rPr>
              <a:t>Rael</a:t>
            </a:r>
            <a:r>
              <a:rPr lang="en-US" sz="2400" i="1"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Ap’ee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 </a:t>
            </a:r>
            <a:r>
              <a:rPr lang="en-US" sz="2400" b="1" i="1" dirty="0">
                <a:latin typeface="Times New Roman" panose="02020603050405020304" pitchFamily="18" charset="0"/>
                <a:cs typeface="Times New Roman" panose="02020603050405020304" pitchFamily="18" charset="0"/>
              </a:rPr>
              <a:t>Cadena</a:t>
            </a:r>
            <a:r>
              <a:rPr lang="en-US"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Ap’nt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93 N.M. 684, 604 P.2d 822 (Ct. App. 1979) </a:t>
            </a:r>
          </a:p>
          <a:p>
            <a:r>
              <a:rPr lang="en-US" sz="2400" b="1" dirty="0">
                <a:latin typeface="Times New Roman" panose="02020603050405020304" pitchFamily="18" charset="0"/>
                <a:cs typeface="Times New Roman" panose="02020603050405020304" pitchFamily="18" charset="0"/>
              </a:rPr>
              <a:t>Procedural Facts:  </a:t>
            </a:r>
            <a:r>
              <a:rPr lang="en-US" sz="2400" dirty="0">
                <a:latin typeface="Times New Roman" panose="02020603050405020304" pitchFamily="18" charset="0"/>
                <a:cs typeface="Times New Roman" panose="02020603050405020304" pitchFamily="18" charset="0"/>
              </a:rPr>
              <a:t>Eddie Rael sued Emilio and Manuel Cadena for civil battery. Trial court found Emilio jointly liable with Manuel for the battery. Emilio (</a:t>
            </a:r>
            <a:r>
              <a:rPr lang="el-GR"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appealed the judgment of the trial court. </a:t>
            </a:r>
          </a:p>
          <a:p>
            <a:r>
              <a:rPr lang="en-US" sz="2400" b="1" dirty="0">
                <a:latin typeface="Times New Roman" panose="02020603050405020304" pitchFamily="18" charset="0"/>
                <a:cs typeface="Times New Roman" panose="02020603050405020304" pitchFamily="18" charset="0"/>
              </a:rPr>
              <a:t>Facts:  </a:t>
            </a:r>
            <a:r>
              <a:rPr lang="en-US" sz="2400" dirty="0">
                <a:latin typeface="Times New Roman" panose="02020603050405020304" pitchFamily="18" charset="0"/>
                <a:cs typeface="Times New Roman" panose="02020603050405020304" pitchFamily="18" charset="0"/>
              </a:rPr>
              <a:t>While visiting Emilio’s home, Emilio’s nephew Manuel beat Rael. After the attack began, Emilio yelled to Manuel “kill him!” and “hit him more!” Emilio never actually struck Rael. Rael was hospitalized. </a:t>
            </a:r>
          </a:p>
          <a:p>
            <a:r>
              <a:rPr lang="en-US" sz="2400" b="1" dirty="0">
                <a:latin typeface="Times New Roman" panose="02020603050405020304" pitchFamily="18" charset="0"/>
                <a:cs typeface="Times New Roman" panose="02020603050405020304" pitchFamily="18" charset="0"/>
              </a:rPr>
              <a:t>Issue:  </a:t>
            </a:r>
            <a:r>
              <a:rPr lang="en-US" sz="2400" dirty="0">
                <a:latin typeface="Times New Roman" panose="02020603050405020304" pitchFamily="18" charset="0"/>
                <a:cs typeface="Times New Roman" panose="02020603050405020304" pitchFamily="18" charset="0"/>
              </a:rPr>
              <a:t>Under New Mexico law, can a person be liable for battery when he is present during the battery and encourages the perpetrator of the battery by yelling “kill him” and “hit him more,” even though he takes no actual part in the physical beating? </a:t>
            </a:r>
          </a:p>
          <a:p>
            <a:r>
              <a:rPr lang="en-US" sz="2400" b="1" dirty="0">
                <a:latin typeface="Times New Roman" panose="02020603050405020304" pitchFamily="18" charset="0"/>
                <a:cs typeface="Times New Roman" panose="02020603050405020304" pitchFamily="18" charset="0"/>
              </a:rPr>
              <a:t>Rule:  </a:t>
            </a:r>
            <a:r>
              <a:rPr lang="en-US" sz="2400" dirty="0">
                <a:latin typeface="Times New Roman" panose="02020603050405020304" pitchFamily="18" charset="0"/>
                <a:cs typeface="Times New Roman" panose="02020603050405020304" pitchFamily="18" charset="0"/>
              </a:rPr>
              <a:t>Yes. An individual may be liable for battery by encouraging or inciting the perpetrator by words or acts. </a:t>
            </a:r>
          </a:p>
        </p:txBody>
      </p:sp>
    </p:spTree>
    <p:extLst>
      <p:ext uri="{BB962C8B-B14F-4D97-AF65-F5344CB8AC3E}">
        <p14:creationId xmlns:p14="http://schemas.microsoft.com/office/powerpoint/2010/main" val="241344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492" y="0"/>
            <a:ext cx="9601200" cy="1485900"/>
          </a:xfrm>
        </p:spPr>
        <p:txBody>
          <a:bodyPr/>
          <a:lstStyle/>
          <a:p>
            <a:pPr algn="ctr"/>
            <a:r>
              <a:rPr lang="en-US" dirty="0"/>
              <a:t>Sample Student Case Brief</a:t>
            </a:r>
          </a:p>
        </p:txBody>
      </p:sp>
      <p:sp>
        <p:nvSpPr>
          <p:cNvPr id="3" name="Content Placeholder 2"/>
          <p:cNvSpPr>
            <a:spLocks noGrp="1"/>
          </p:cNvSpPr>
          <p:nvPr>
            <p:ph idx="1"/>
          </p:nvPr>
        </p:nvSpPr>
        <p:spPr>
          <a:xfrm>
            <a:off x="269823" y="764497"/>
            <a:ext cx="11572407" cy="5906125"/>
          </a:xfrm>
        </p:spPr>
        <p:txBody>
          <a:bodyPr>
            <a:noAutofit/>
          </a:bodyPr>
          <a:lstStyle/>
          <a:p>
            <a:pPr marL="0" indent="0">
              <a:buNone/>
            </a:pPr>
            <a:r>
              <a:rPr lang="en-US" sz="2400" b="1" u="sng" dirty="0">
                <a:latin typeface="Times New Roman" panose="02020603050405020304" pitchFamily="18" charset="0"/>
                <a:cs typeface="Times New Roman" panose="02020603050405020304" pitchFamily="18" charset="0"/>
              </a:rPr>
              <a:t>Rael v. Cadena, cont’d</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Analysis/Reasoning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Liability for assault and battery extends to a person who aids or encourages the act. The act of verbal encouragement at the scene may give rise to liability </a:t>
            </a:r>
            <a:r>
              <a:rPr lang="en-US" sz="2400" b="1" dirty="0">
                <a:solidFill>
                  <a:srgbClr val="FF0000"/>
                </a:solidFill>
                <a:latin typeface="Times New Roman" panose="02020603050405020304" pitchFamily="18" charset="0"/>
                <a:cs typeface="Times New Roman" panose="02020603050405020304" pitchFamily="18" charset="0"/>
              </a:rPr>
              <a:t>because</a:t>
            </a:r>
            <a:r>
              <a:rPr lang="en-US" sz="2400" dirty="0">
                <a:latin typeface="Times New Roman" panose="02020603050405020304" pitchFamily="18" charset="0"/>
                <a:cs typeface="Times New Roman" panose="02020603050405020304" pitchFamily="18" charset="0"/>
              </a:rPr>
              <a:t> the perpetrator is goaded and encouraged at the behest of the person encouraging the battery.  </a:t>
            </a:r>
            <a:r>
              <a:rPr lang="en-US" sz="2400" b="1" dirty="0">
                <a:solidFill>
                  <a:srgbClr val="FF0000"/>
                </a:solidFill>
                <a:latin typeface="Times New Roman" panose="02020603050405020304" pitchFamily="18" charset="0"/>
                <a:cs typeface="Times New Roman" panose="02020603050405020304" pitchFamily="18" charset="0"/>
              </a:rPr>
              <a:t>Here</a:t>
            </a:r>
            <a:r>
              <a:rPr lang="en-US" sz="2400" dirty="0">
                <a:latin typeface="Times New Roman" panose="02020603050405020304" pitchFamily="18" charset="0"/>
                <a:cs typeface="Times New Roman" panose="02020603050405020304" pitchFamily="18" charset="0"/>
              </a:rPr>
              <a:t>, Emilio verbally encouraged Manuel to beat Rael and to continue to beat him. The battery may not have occurred or continued </a:t>
            </a:r>
            <a:r>
              <a:rPr lang="en-US" sz="2400" b="1" dirty="0">
                <a:solidFill>
                  <a:srgbClr val="FF0000"/>
                </a:solidFill>
                <a:latin typeface="Times New Roman" panose="02020603050405020304" pitchFamily="18" charset="0"/>
                <a:cs typeface="Times New Roman" panose="02020603050405020304" pitchFamily="18" charset="0"/>
              </a:rPr>
              <a:t>but for </a:t>
            </a:r>
            <a:r>
              <a:rPr lang="en-US" sz="2400" dirty="0">
                <a:latin typeface="Times New Roman" panose="02020603050405020304" pitchFamily="18" charset="0"/>
                <a:cs typeface="Times New Roman" panose="02020603050405020304" pitchFamily="18" charset="0"/>
              </a:rPr>
              <a:t>Emilio’s encouragement. Therefore, Emilio had some part in the beating even though he never physically contacted Rael.  </a:t>
            </a:r>
            <a:r>
              <a:rPr lang="en-US" sz="2400" b="1" dirty="0">
                <a:solidFill>
                  <a:srgbClr val="FF0000"/>
                </a:solidFill>
                <a:latin typeface="Times New Roman" panose="02020603050405020304" pitchFamily="18" charset="0"/>
                <a:cs typeface="Times New Roman" panose="02020603050405020304" pitchFamily="18" charset="0"/>
              </a:rPr>
              <a:t>Thus,</a:t>
            </a:r>
            <a:r>
              <a:rPr lang="en-US" sz="2400" dirty="0">
                <a:latin typeface="Times New Roman" panose="02020603050405020304" pitchFamily="18" charset="0"/>
                <a:cs typeface="Times New Roman" panose="02020603050405020304" pitchFamily="18" charset="0"/>
              </a:rPr>
              <a:t> Emilio is liable for the battery for aiding in its commission and encouraging the act. </a:t>
            </a:r>
          </a:p>
          <a:p>
            <a:r>
              <a:rPr lang="en-US" sz="2400" b="1" dirty="0">
                <a:latin typeface="Times New Roman" panose="02020603050405020304" pitchFamily="18" charset="0"/>
                <a:cs typeface="Times New Roman" panose="02020603050405020304" pitchFamily="18" charset="0"/>
              </a:rPr>
              <a:t>Conclusion (holding/disposition):  </a:t>
            </a:r>
            <a:r>
              <a:rPr lang="en-US" sz="2400" dirty="0">
                <a:latin typeface="Times New Roman" panose="02020603050405020304" pitchFamily="18" charset="0"/>
                <a:cs typeface="Times New Roman" panose="02020603050405020304" pitchFamily="18" charset="0"/>
              </a:rPr>
              <a:t>App. Ct affirmed </a:t>
            </a:r>
            <a:r>
              <a:rPr lang="en-US" sz="2400" dirty="0" err="1">
                <a:latin typeface="Times New Roman" panose="02020603050405020304" pitchFamily="18" charset="0"/>
                <a:cs typeface="Times New Roman" panose="02020603050405020304" pitchFamily="18" charset="0"/>
              </a:rPr>
              <a:t>jmt</a:t>
            </a:r>
            <a:r>
              <a:rPr lang="en-US" sz="2400" dirty="0">
                <a:latin typeface="Times New Roman" panose="02020603050405020304" pitchFamily="18" charset="0"/>
                <a:cs typeface="Times New Roman" panose="02020603050405020304" pitchFamily="18" charset="0"/>
              </a:rPr>
              <a:t> for battery.</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9824" y="5353050"/>
            <a:ext cx="11360202" cy="1200329"/>
          </a:xfrm>
          <a:prstGeom prst="rect">
            <a:avLst/>
          </a:prstGeom>
          <a:solidFill>
            <a:schemeClr val="bg2">
              <a:lumMod val="25000"/>
            </a:schemeClr>
          </a:solidFill>
          <a:ln w="76200">
            <a:solidFill>
              <a:schemeClr val="bg2">
                <a:lumMod val="25000"/>
              </a:schemeClr>
            </a:solidFill>
          </a:ln>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Compare these facts:  </a:t>
            </a:r>
          </a:p>
          <a:p>
            <a:r>
              <a:rPr lang="en-US" sz="2400" b="1" dirty="0">
                <a:solidFill>
                  <a:schemeClr val="bg1"/>
                </a:solidFill>
                <a:latin typeface="Times New Roman" panose="02020603050405020304" pitchFamily="18" charset="0"/>
                <a:cs typeface="Times New Roman" panose="02020603050405020304" pitchFamily="18" charset="0"/>
              </a:rPr>
              <a:t>A person who is not present but inciting the battery via video zoom call.  </a:t>
            </a:r>
          </a:p>
          <a:p>
            <a:r>
              <a:rPr lang="en-US" sz="2400" b="1" dirty="0">
                <a:solidFill>
                  <a:schemeClr val="bg1"/>
                </a:solidFill>
                <a:latin typeface="Times New Roman" panose="02020603050405020304" pitchFamily="18" charset="0"/>
                <a:cs typeface="Times New Roman" panose="02020603050405020304" pitchFamily="18" charset="0"/>
              </a:rPr>
              <a:t>A person is present but says, “Yeah!”</a:t>
            </a:r>
          </a:p>
        </p:txBody>
      </p:sp>
    </p:spTree>
    <p:extLst>
      <p:ext uri="{BB962C8B-B14F-4D97-AF65-F5344CB8AC3E}">
        <p14:creationId xmlns:p14="http://schemas.microsoft.com/office/powerpoint/2010/main" val="21235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4685" y="236913"/>
            <a:ext cx="9601200" cy="1485900"/>
          </a:xfrm>
        </p:spPr>
        <p:txBody>
          <a:bodyPr/>
          <a:lstStyle/>
          <a:p>
            <a:r>
              <a:rPr lang="en-US" dirty="0"/>
              <a:t>How (F)IRAC is used: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9800450"/>
              </p:ext>
            </p:extLst>
          </p:nvPr>
        </p:nvGraphicFramePr>
        <p:xfrm>
          <a:off x="231530" y="1170904"/>
          <a:ext cx="11687695" cy="3721029"/>
        </p:xfrm>
        <a:graphic>
          <a:graphicData uri="http://schemas.openxmlformats.org/drawingml/2006/table">
            <a:tbl>
              <a:tblPr firstRow="1" firstCol="1" bandRow="1">
                <a:tableStyleId>{5940675A-B579-460E-94D1-54222C63F5DA}</a:tableStyleId>
              </a:tblPr>
              <a:tblGrid>
                <a:gridCol w="1451597">
                  <a:extLst>
                    <a:ext uri="{9D8B030D-6E8A-4147-A177-3AD203B41FA5}">
                      <a16:colId xmlns:a16="http://schemas.microsoft.com/office/drawing/2014/main" val="1489407610"/>
                    </a:ext>
                  </a:extLst>
                </a:gridCol>
                <a:gridCol w="3483831">
                  <a:extLst>
                    <a:ext uri="{9D8B030D-6E8A-4147-A177-3AD203B41FA5}">
                      <a16:colId xmlns:a16="http://schemas.microsoft.com/office/drawing/2014/main" val="2933136164"/>
                    </a:ext>
                  </a:extLst>
                </a:gridCol>
                <a:gridCol w="5206100">
                  <a:extLst>
                    <a:ext uri="{9D8B030D-6E8A-4147-A177-3AD203B41FA5}">
                      <a16:colId xmlns:a16="http://schemas.microsoft.com/office/drawing/2014/main" val="2376167209"/>
                    </a:ext>
                  </a:extLst>
                </a:gridCol>
                <a:gridCol w="1546167">
                  <a:extLst>
                    <a:ext uri="{9D8B030D-6E8A-4147-A177-3AD203B41FA5}">
                      <a16:colId xmlns:a16="http://schemas.microsoft.com/office/drawing/2014/main" val="4163802178"/>
                    </a:ext>
                  </a:extLst>
                </a:gridCol>
              </a:tblGrid>
              <a:tr h="664726">
                <a:tc>
                  <a:txBody>
                    <a:bodyPr/>
                    <a:lstStyle/>
                    <a:p>
                      <a:endParaRPr lang="en-US" sz="2400" dirty="0">
                        <a:effectLst/>
                        <a:latin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2400" b="1" dirty="0">
                          <a:effectLst/>
                        </a:rPr>
                        <a:t>Audience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2400" b="1" dirty="0">
                          <a:effectLst/>
                        </a:rPr>
                        <a:t>Purpose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2400" b="1" dirty="0">
                          <a:effectLst/>
                        </a:rPr>
                        <a:t>Structure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313337223"/>
                  </a:ext>
                </a:extLst>
              </a:tr>
              <a:tr h="949817">
                <a:tc>
                  <a:txBody>
                    <a:bodyPr/>
                    <a:lstStyle/>
                    <a:p>
                      <a:pPr marL="0" marR="0">
                        <a:lnSpc>
                          <a:spcPct val="115000"/>
                        </a:lnSpc>
                        <a:spcBef>
                          <a:spcPts val="0"/>
                        </a:spcBef>
                        <a:spcAft>
                          <a:spcPts val="0"/>
                        </a:spcAft>
                      </a:pPr>
                      <a:r>
                        <a:rPr lang="en-US" sz="2400" b="1" dirty="0">
                          <a:effectLst/>
                        </a:rPr>
                        <a:t>Case brief</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2400" dirty="0">
                          <a:effectLst/>
                        </a:rPr>
                        <a:t>Yourself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2400" dirty="0">
                          <a:effectLst/>
                        </a:rPr>
                        <a:t>To prepare for class and exams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0" marR="0">
                        <a:lnSpc>
                          <a:spcPct val="115000"/>
                        </a:lnSpc>
                        <a:spcBef>
                          <a:spcPts val="0"/>
                        </a:spcBef>
                        <a:spcAft>
                          <a:spcPts val="0"/>
                        </a:spcAft>
                      </a:pPr>
                      <a:r>
                        <a:rPr lang="en-US" sz="2400" b="1" dirty="0">
                          <a:effectLst/>
                        </a:rPr>
                        <a:t>FIRAC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60245645"/>
                  </a:ext>
                </a:extLst>
              </a:tr>
              <a:tr h="2106486">
                <a:tc>
                  <a:txBody>
                    <a:bodyPr/>
                    <a:lstStyle/>
                    <a:p>
                      <a:pPr marL="0" marR="0">
                        <a:lnSpc>
                          <a:spcPct val="115000"/>
                        </a:lnSpc>
                        <a:spcBef>
                          <a:spcPts val="0"/>
                        </a:spcBef>
                        <a:spcAft>
                          <a:spcPts val="0"/>
                        </a:spcAft>
                      </a:pPr>
                      <a:r>
                        <a:rPr lang="en-US" sz="2400" b="1" dirty="0">
                          <a:effectLst/>
                        </a:rPr>
                        <a:t>Law Exam Essay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2400" dirty="0">
                          <a:effectLst/>
                        </a:rPr>
                        <a:t>Professor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2400" dirty="0">
                          <a:effectLst/>
                        </a:rPr>
                        <a:t>To demonstrate: 1) your ability to do legal analysis; and</a:t>
                      </a:r>
                      <a:r>
                        <a:rPr lang="en-US" sz="2400" baseline="0" dirty="0">
                          <a:effectLst/>
                        </a:rPr>
                        <a:t>  </a:t>
                      </a:r>
                      <a:r>
                        <a:rPr lang="en-US" sz="2400" dirty="0">
                          <a:effectLst/>
                        </a:rPr>
                        <a:t>to provide a well-written and organized essay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2400" b="1" dirty="0">
                          <a:effectLst/>
                        </a:rPr>
                        <a:t>IRAC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9982450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13381168"/>
              </p:ext>
            </p:extLst>
          </p:nvPr>
        </p:nvGraphicFramePr>
        <p:xfrm>
          <a:off x="221020" y="4403834"/>
          <a:ext cx="11687695" cy="1935903"/>
        </p:xfrm>
        <a:graphic>
          <a:graphicData uri="http://schemas.openxmlformats.org/drawingml/2006/table">
            <a:tbl>
              <a:tblPr firstRow="1" firstCol="1" bandRow="1">
                <a:tableStyleId>{5940675A-B579-460E-94D1-54222C63F5DA}</a:tableStyleId>
              </a:tblPr>
              <a:tblGrid>
                <a:gridCol w="1451597">
                  <a:extLst>
                    <a:ext uri="{9D8B030D-6E8A-4147-A177-3AD203B41FA5}">
                      <a16:colId xmlns:a16="http://schemas.microsoft.com/office/drawing/2014/main" val="3696304682"/>
                    </a:ext>
                  </a:extLst>
                </a:gridCol>
                <a:gridCol w="3483831">
                  <a:extLst>
                    <a:ext uri="{9D8B030D-6E8A-4147-A177-3AD203B41FA5}">
                      <a16:colId xmlns:a16="http://schemas.microsoft.com/office/drawing/2014/main" val="1157078563"/>
                    </a:ext>
                  </a:extLst>
                </a:gridCol>
                <a:gridCol w="5206100">
                  <a:extLst>
                    <a:ext uri="{9D8B030D-6E8A-4147-A177-3AD203B41FA5}">
                      <a16:colId xmlns:a16="http://schemas.microsoft.com/office/drawing/2014/main" val="3845885464"/>
                    </a:ext>
                  </a:extLst>
                </a:gridCol>
                <a:gridCol w="1546167">
                  <a:extLst>
                    <a:ext uri="{9D8B030D-6E8A-4147-A177-3AD203B41FA5}">
                      <a16:colId xmlns:a16="http://schemas.microsoft.com/office/drawing/2014/main" val="3193013903"/>
                    </a:ext>
                  </a:extLst>
                </a:gridCol>
              </a:tblGrid>
              <a:tr h="1935903">
                <a:tc>
                  <a:txBody>
                    <a:bodyPr/>
                    <a:lstStyle/>
                    <a:p>
                      <a:pPr marL="0" marR="0">
                        <a:lnSpc>
                          <a:spcPct val="115000"/>
                        </a:lnSpc>
                        <a:spcBef>
                          <a:spcPts val="0"/>
                        </a:spcBef>
                        <a:spcAft>
                          <a:spcPts val="0"/>
                        </a:spcAft>
                      </a:pPr>
                      <a:r>
                        <a:rPr lang="en-US" sz="2400" b="1" dirty="0">
                          <a:effectLst/>
                        </a:rPr>
                        <a:t>Court opinion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lumOff val="75000"/>
                      </a:schemeClr>
                    </a:solidFill>
                  </a:tcPr>
                </a:tc>
                <a:tc>
                  <a:txBody>
                    <a:bodyPr/>
                    <a:lstStyle/>
                    <a:p>
                      <a:pPr marL="0" marR="0">
                        <a:lnSpc>
                          <a:spcPct val="115000"/>
                        </a:lnSpc>
                        <a:spcBef>
                          <a:spcPts val="0"/>
                        </a:spcBef>
                        <a:spcAft>
                          <a:spcPts val="0"/>
                        </a:spcAft>
                      </a:pPr>
                      <a:r>
                        <a:rPr lang="en-US" sz="2400" dirty="0">
                          <a:effectLst/>
                        </a:rPr>
                        <a:t>Litigants, other judges, lawyers, professors, law students, other branches of government, public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lumOff val="75000"/>
                      </a:schemeClr>
                    </a:solidFill>
                  </a:tcPr>
                </a:tc>
                <a:tc>
                  <a:txBody>
                    <a:bodyPr/>
                    <a:lstStyle/>
                    <a:p>
                      <a:pPr marL="0" marR="0">
                        <a:lnSpc>
                          <a:spcPct val="115000"/>
                        </a:lnSpc>
                        <a:spcBef>
                          <a:spcPts val="0"/>
                        </a:spcBef>
                        <a:spcAft>
                          <a:spcPts val="0"/>
                        </a:spcAft>
                      </a:pPr>
                      <a:r>
                        <a:rPr lang="en-US" sz="2400" dirty="0">
                          <a:effectLst/>
                        </a:rPr>
                        <a:t>To inform the audience of the holding (outcome) and</a:t>
                      </a:r>
                      <a:r>
                        <a:rPr lang="en-US" sz="2400" baseline="0" dirty="0">
                          <a:effectLst/>
                        </a:rPr>
                        <a:t> the reasoning of the case</a:t>
                      </a:r>
                      <a:r>
                        <a:rPr lang="en-US" sz="2400" dirty="0">
                          <a:effectLst/>
                        </a:rPr>
                        <a:t>; to persuade that audience of the correctness of the result.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lumOff val="75000"/>
                      </a:schemeClr>
                    </a:solidFill>
                  </a:tcPr>
                </a:tc>
                <a:tc>
                  <a:txBody>
                    <a:bodyPr/>
                    <a:lstStyle/>
                    <a:p>
                      <a:pPr marL="0" marR="0">
                        <a:lnSpc>
                          <a:spcPct val="115000"/>
                        </a:lnSpc>
                        <a:spcBef>
                          <a:spcPts val="0"/>
                        </a:spcBef>
                        <a:spcAft>
                          <a:spcPts val="0"/>
                        </a:spcAft>
                      </a:pPr>
                      <a:r>
                        <a:rPr lang="en-US" sz="2400" b="1" dirty="0">
                          <a:effectLst/>
                        </a:rPr>
                        <a:t>IFRAC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5000"/>
                        <a:lumOff val="75000"/>
                      </a:schemeClr>
                    </a:solidFill>
                  </a:tcPr>
                </a:tc>
                <a:extLst>
                  <a:ext uri="{0D108BD9-81ED-4DB2-BD59-A6C34878D82A}">
                    <a16:rowId xmlns:a16="http://schemas.microsoft.com/office/drawing/2014/main" val="1737202280"/>
                  </a:ext>
                </a:extLst>
              </a:tr>
            </a:tbl>
          </a:graphicData>
        </a:graphic>
      </p:graphicFrame>
      <p:sp>
        <p:nvSpPr>
          <p:cNvPr id="3" name="Rectangle 2"/>
          <p:cNvSpPr/>
          <p:nvPr/>
        </p:nvSpPr>
        <p:spPr>
          <a:xfrm>
            <a:off x="10373711" y="1818289"/>
            <a:ext cx="1523999" cy="449842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85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3"/>
                                        </p:tgtEl>
                                        <p:attrNameLst>
                                          <p:attrName>ppt_x</p:attrName>
                                        </p:attrNameLst>
                                      </p:cBhvr>
                                      <p:tavLst>
                                        <p:tav tm="0">
                                          <p:val>
                                            <p:strVal val="ppt_x"/>
                                          </p:val>
                                        </p:tav>
                                        <p:tav tm="100000">
                                          <p:val>
                                            <p:strVal val="ppt_x"/>
                                          </p:val>
                                        </p:tav>
                                      </p:tavLst>
                                    </p:anim>
                                    <p:anim calcmode="lin" valueType="num">
                                      <p:cBhvr additive="base">
                                        <p:cTn id="16" dur="500"/>
                                        <p:tgtEl>
                                          <p:spTgt spid="3"/>
                                        </p:tgtEl>
                                        <p:attrNameLst>
                                          <p:attrName>ppt_y</p:attrName>
                                        </p:attrNameLst>
                                      </p:cBhvr>
                                      <p:tavLst>
                                        <p:tav tm="0">
                                          <p:val>
                                            <p:strVal val="ppt_y"/>
                                          </p:val>
                                        </p:tav>
                                        <p:tav tm="100000">
                                          <p:val>
                                            <p:strVal val="1+ppt_h/2"/>
                                          </p:val>
                                        </p:tav>
                                      </p:tavLst>
                                    </p:anim>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Legal Writing Exercises</a:t>
            </a:r>
          </a:p>
        </p:txBody>
      </p:sp>
      <p:sp>
        <p:nvSpPr>
          <p:cNvPr id="3" name="Content Placeholder 2"/>
          <p:cNvSpPr>
            <a:spLocks noGrp="1"/>
          </p:cNvSpPr>
          <p:nvPr>
            <p:ph idx="1"/>
          </p:nvPr>
        </p:nvSpPr>
        <p:spPr>
          <a:xfrm>
            <a:off x="1434354" y="1577788"/>
            <a:ext cx="10309412" cy="4733365"/>
          </a:xfrm>
        </p:spPr>
        <p:txBody>
          <a:bodyPr>
            <a:normAutofit/>
          </a:bodyPr>
          <a:lstStyle/>
          <a:p>
            <a:r>
              <a:rPr lang="en-US" dirty="0"/>
              <a:t>Be concise</a:t>
            </a:r>
          </a:p>
          <a:p>
            <a:r>
              <a:rPr lang="en-US" dirty="0"/>
              <a:t>When unclear, put the subject next to the verb (S-V-O)</a:t>
            </a:r>
          </a:p>
          <a:p>
            <a:r>
              <a:rPr lang="en-US" dirty="0"/>
              <a:t>To help the reader, give signals: </a:t>
            </a:r>
          </a:p>
          <a:p>
            <a:pPr lvl="1"/>
            <a:r>
              <a:rPr lang="en-US" dirty="0"/>
              <a:t>Transitions</a:t>
            </a:r>
          </a:p>
          <a:p>
            <a:pPr lvl="1"/>
            <a:r>
              <a:rPr lang="en-US" dirty="0"/>
              <a:t>Time order</a:t>
            </a:r>
          </a:p>
          <a:p>
            <a:pPr lvl="1"/>
            <a:r>
              <a:rPr lang="en-US" dirty="0"/>
              <a:t>Dovetailing</a:t>
            </a:r>
          </a:p>
          <a:p>
            <a:pPr lvl="1"/>
            <a:r>
              <a:rPr lang="en-US" dirty="0"/>
              <a:t>Parallel construction</a:t>
            </a:r>
          </a:p>
          <a:p>
            <a:pPr lvl="1"/>
            <a:r>
              <a:rPr lang="en-US" dirty="0"/>
              <a:t>Outlines &amp; Titles &amp; Topic Sentences</a:t>
            </a:r>
          </a:p>
          <a:p>
            <a:pPr lvl="1"/>
            <a:endParaRPr lang="en-US" dirty="0"/>
          </a:p>
        </p:txBody>
      </p:sp>
    </p:spTree>
    <p:extLst>
      <p:ext uri="{BB962C8B-B14F-4D97-AF65-F5344CB8AC3E}">
        <p14:creationId xmlns:p14="http://schemas.microsoft.com/office/powerpoint/2010/main" val="849779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94765"/>
          </a:xfrm>
        </p:spPr>
        <p:txBody>
          <a:bodyPr/>
          <a:lstStyle/>
          <a:p>
            <a:r>
              <a:rPr lang="en-US" dirty="0"/>
              <a:t>Edit this sentence to be more concise:</a:t>
            </a:r>
          </a:p>
        </p:txBody>
      </p:sp>
      <p:sp>
        <p:nvSpPr>
          <p:cNvPr id="3" name="Content Placeholder 2"/>
          <p:cNvSpPr>
            <a:spLocks noGrp="1"/>
          </p:cNvSpPr>
          <p:nvPr>
            <p:ph idx="1"/>
          </p:nvPr>
        </p:nvSpPr>
        <p:spPr>
          <a:xfrm>
            <a:off x="1488140" y="4580967"/>
            <a:ext cx="9601200" cy="1488140"/>
          </a:xfrm>
        </p:spPr>
        <p:txBody>
          <a:bodyPr>
            <a:normAutofit/>
          </a:bodyPr>
          <a:lstStyle/>
          <a:p>
            <a:pPr marL="0" indent="0">
              <a:buNone/>
            </a:pPr>
            <a:r>
              <a:rPr lang="en-US" dirty="0"/>
              <a:t>This grievance is excluded from arbitration not only by Washington law but also by the parties’ own collective bargaining agreement.</a:t>
            </a:r>
          </a:p>
        </p:txBody>
      </p:sp>
      <p:sp>
        <p:nvSpPr>
          <p:cNvPr id="4" name="Content Placeholder 2"/>
          <p:cNvSpPr txBox="1">
            <a:spLocks/>
          </p:cNvSpPr>
          <p:nvPr/>
        </p:nvSpPr>
        <p:spPr>
          <a:xfrm>
            <a:off x="1497105" y="1819836"/>
            <a:ext cx="9601200" cy="220531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This grievance is not </a:t>
            </a:r>
            <a:r>
              <a:rPr lang="en-US" dirty="0" err="1"/>
              <a:t>arbitrable</a:t>
            </a:r>
            <a:r>
              <a:rPr lang="en-US" dirty="0"/>
              <a:t> because it is excluded from the grievance and arbitration provisions of the parties’ collective bargaining agreement by the express provisions of that agreement, as well as by operation of law of the State of Washington. </a:t>
            </a:r>
          </a:p>
        </p:txBody>
      </p:sp>
    </p:spTree>
    <p:extLst>
      <p:ext uri="{BB962C8B-B14F-4D97-AF65-F5344CB8AC3E}">
        <p14:creationId xmlns:p14="http://schemas.microsoft.com/office/powerpoint/2010/main" val="27687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685800"/>
            <a:ext cx="10766612" cy="1485900"/>
          </a:xfrm>
        </p:spPr>
        <p:txBody>
          <a:bodyPr>
            <a:normAutofit/>
          </a:bodyPr>
          <a:lstStyle/>
          <a:p>
            <a:r>
              <a:rPr lang="en-US" sz="4000" dirty="0"/>
              <a:t>Subject-Verb Distance</a:t>
            </a:r>
          </a:p>
        </p:txBody>
      </p:sp>
      <p:sp>
        <p:nvSpPr>
          <p:cNvPr id="3" name="Content Placeholder 2"/>
          <p:cNvSpPr>
            <a:spLocks noGrp="1"/>
          </p:cNvSpPr>
          <p:nvPr>
            <p:ph idx="1"/>
          </p:nvPr>
        </p:nvSpPr>
        <p:spPr>
          <a:xfrm>
            <a:off x="1013012" y="1568824"/>
            <a:ext cx="9959788" cy="3092823"/>
          </a:xfrm>
        </p:spPr>
        <p:txBody>
          <a:bodyPr/>
          <a:lstStyle/>
          <a:p>
            <a:pPr marL="0" indent="0">
              <a:buNone/>
            </a:pPr>
            <a:r>
              <a:rPr lang="en-US" dirty="0"/>
              <a:t>A standard form contract that detailed all of the terms of the agreement except for the shipper’s liability was signed by both parties. </a:t>
            </a:r>
          </a:p>
        </p:txBody>
      </p:sp>
      <p:sp>
        <p:nvSpPr>
          <p:cNvPr id="4" name="TextBox 3"/>
          <p:cNvSpPr txBox="1"/>
          <p:nvPr/>
        </p:nvSpPr>
        <p:spPr>
          <a:xfrm>
            <a:off x="905435" y="3433483"/>
            <a:ext cx="10309412" cy="1384995"/>
          </a:xfrm>
          <a:prstGeom prst="rect">
            <a:avLst/>
          </a:prstGeom>
          <a:noFill/>
        </p:spPr>
        <p:txBody>
          <a:bodyPr wrap="square" rtlCol="0">
            <a:spAutoFit/>
          </a:bodyPr>
          <a:lstStyle/>
          <a:p>
            <a:r>
              <a:rPr lang="en-US" sz="2800" dirty="0"/>
              <a:t>Both parties signed a standard form contract that detailed all the terms of the agreement except for the shipper’s liability. </a:t>
            </a:r>
          </a:p>
          <a:p>
            <a:endParaRPr lang="en-US" sz="2800" dirty="0"/>
          </a:p>
        </p:txBody>
      </p:sp>
    </p:spTree>
    <p:extLst>
      <p:ext uri="{BB962C8B-B14F-4D97-AF65-F5344CB8AC3E}">
        <p14:creationId xmlns:p14="http://schemas.microsoft.com/office/powerpoint/2010/main" val="175998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685800"/>
            <a:ext cx="10766612" cy="1485900"/>
          </a:xfrm>
        </p:spPr>
        <p:txBody>
          <a:bodyPr>
            <a:normAutofit/>
          </a:bodyPr>
          <a:lstStyle/>
          <a:p>
            <a:r>
              <a:rPr lang="en-US" sz="4000" dirty="0"/>
              <a:t>Transitions	</a:t>
            </a:r>
          </a:p>
        </p:txBody>
      </p:sp>
      <p:sp>
        <p:nvSpPr>
          <p:cNvPr id="3" name="Content Placeholder 2"/>
          <p:cNvSpPr>
            <a:spLocks noGrp="1"/>
          </p:cNvSpPr>
          <p:nvPr>
            <p:ph idx="1"/>
          </p:nvPr>
        </p:nvSpPr>
        <p:spPr>
          <a:xfrm>
            <a:off x="1219200" y="3917578"/>
            <a:ext cx="9959788" cy="2572870"/>
          </a:xfrm>
        </p:spPr>
        <p:txBody>
          <a:bodyPr>
            <a:normAutofit lnSpcReduction="10000"/>
          </a:bodyPr>
          <a:lstStyle/>
          <a:p>
            <a:pPr marL="0" indent="0">
              <a:buNone/>
            </a:pPr>
            <a:r>
              <a:rPr lang="en-US" dirty="0"/>
              <a:t>Extra: </a:t>
            </a:r>
          </a:p>
          <a:p>
            <a:pPr marL="0" indent="0">
              <a:buNone/>
            </a:pPr>
            <a:r>
              <a:rPr lang="en-US" dirty="0"/>
              <a:t>I am sure that I have the experience and background to contribute significantly to your company.  I have been involved in cryptocurrency since college.  I speak three languages fluently and have been educated on three continents.  Since law school ADR has been my specialty.  </a:t>
            </a:r>
          </a:p>
        </p:txBody>
      </p:sp>
      <p:sp>
        <p:nvSpPr>
          <p:cNvPr id="4" name="TextBox 3"/>
          <p:cNvSpPr txBox="1"/>
          <p:nvPr/>
        </p:nvSpPr>
        <p:spPr>
          <a:xfrm>
            <a:off x="1165411" y="3074895"/>
            <a:ext cx="10309412" cy="523220"/>
          </a:xfrm>
          <a:prstGeom prst="rect">
            <a:avLst/>
          </a:prstGeom>
          <a:noFill/>
        </p:spPr>
        <p:txBody>
          <a:bodyPr wrap="square" rtlCol="0">
            <a:spAutoFit/>
          </a:bodyPr>
          <a:lstStyle/>
          <a:p>
            <a:r>
              <a:rPr lang="en-US" sz="2800" dirty="0"/>
              <a:t>Add “Rather,” </a:t>
            </a:r>
          </a:p>
        </p:txBody>
      </p:sp>
      <p:sp>
        <p:nvSpPr>
          <p:cNvPr id="5" name="Content Placeholder 2"/>
          <p:cNvSpPr txBox="1">
            <a:spLocks/>
          </p:cNvSpPr>
          <p:nvPr/>
        </p:nvSpPr>
        <p:spPr>
          <a:xfrm>
            <a:off x="1165412" y="1721225"/>
            <a:ext cx="9959788" cy="257287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a:t>Washington courts do not determine nuisance by subjective values.  The presence of nuisance is evaluated in objective terms.  </a:t>
            </a:r>
            <a:endParaRPr lang="en-US" dirty="0"/>
          </a:p>
        </p:txBody>
      </p:sp>
    </p:spTree>
    <p:extLst>
      <p:ext uri="{BB962C8B-B14F-4D97-AF65-F5344CB8AC3E}">
        <p14:creationId xmlns:p14="http://schemas.microsoft.com/office/powerpoint/2010/main" val="42812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685800"/>
            <a:ext cx="10766612" cy="1485900"/>
          </a:xfrm>
        </p:spPr>
        <p:txBody>
          <a:bodyPr>
            <a:normAutofit/>
          </a:bodyPr>
          <a:lstStyle/>
          <a:p>
            <a:r>
              <a:rPr lang="en-US" sz="4000" dirty="0"/>
              <a:t>Order by Time and Subject (dovetailing)</a:t>
            </a:r>
          </a:p>
        </p:txBody>
      </p:sp>
      <p:sp>
        <p:nvSpPr>
          <p:cNvPr id="3" name="Content Placeholder 2"/>
          <p:cNvSpPr>
            <a:spLocks noGrp="1"/>
          </p:cNvSpPr>
          <p:nvPr>
            <p:ph idx="1"/>
          </p:nvPr>
        </p:nvSpPr>
        <p:spPr>
          <a:xfrm>
            <a:off x="1004047" y="1550895"/>
            <a:ext cx="9959788" cy="3092823"/>
          </a:xfrm>
        </p:spPr>
        <p:txBody>
          <a:bodyPr/>
          <a:lstStyle/>
          <a:p>
            <a:pPr marL="0" indent="0">
              <a:buNone/>
            </a:pPr>
            <a:r>
              <a:rPr lang="en-US" dirty="0"/>
              <a:t>Having copied financial log books that he took from Mr. </a:t>
            </a:r>
            <a:r>
              <a:rPr lang="en-US" dirty="0" err="1"/>
              <a:t>Snowadzki’s</a:t>
            </a:r>
            <a:r>
              <a:rPr lang="en-US" dirty="0"/>
              <a:t> private desk, Mr. Pugh delivered them to the IRS. Mr. </a:t>
            </a:r>
            <a:r>
              <a:rPr lang="en-US" dirty="0" err="1"/>
              <a:t>Snowadzki</a:t>
            </a:r>
            <a:r>
              <a:rPr lang="en-US" dirty="0"/>
              <a:t> was tried and convicted on two counts of filing false tax returns after the IRS examined the log books Mr. Pugh had delivered.  </a:t>
            </a:r>
          </a:p>
        </p:txBody>
      </p:sp>
      <p:sp>
        <p:nvSpPr>
          <p:cNvPr id="4" name="TextBox 3"/>
          <p:cNvSpPr txBox="1"/>
          <p:nvPr/>
        </p:nvSpPr>
        <p:spPr>
          <a:xfrm>
            <a:off x="932329" y="4285130"/>
            <a:ext cx="10309412" cy="1815882"/>
          </a:xfrm>
          <a:prstGeom prst="rect">
            <a:avLst/>
          </a:prstGeom>
          <a:noFill/>
        </p:spPr>
        <p:txBody>
          <a:bodyPr wrap="square" rtlCol="0">
            <a:spAutoFit/>
          </a:bodyPr>
          <a:lstStyle/>
          <a:p>
            <a:r>
              <a:rPr lang="en-US" sz="2800" dirty="0"/>
              <a:t>Mr. Pugh took and copied financial log books from Mr. </a:t>
            </a:r>
            <a:r>
              <a:rPr lang="en-US" sz="2800" dirty="0" err="1"/>
              <a:t>Snowadzki’s</a:t>
            </a:r>
            <a:r>
              <a:rPr lang="en-US" sz="2800" dirty="0"/>
              <a:t> private desk and delivered them to the IRS.  The IRS then examined the books and tried and convicted Mr. </a:t>
            </a:r>
            <a:r>
              <a:rPr lang="en-US" sz="2800" dirty="0" err="1"/>
              <a:t>Snowadzki</a:t>
            </a:r>
            <a:r>
              <a:rPr lang="en-US" sz="2800" dirty="0"/>
              <a:t> on two counts of filing false tax returns.  </a:t>
            </a:r>
          </a:p>
        </p:txBody>
      </p:sp>
      <p:pic>
        <p:nvPicPr>
          <p:cNvPr id="5" name="Picture 4"/>
          <p:cNvPicPr>
            <a:picLocks noChangeAspect="1"/>
          </p:cNvPicPr>
          <p:nvPr/>
        </p:nvPicPr>
        <p:blipFill>
          <a:blip r:embed="rId3"/>
          <a:stretch>
            <a:fillRect/>
          </a:stretch>
        </p:blipFill>
        <p:spPr>
          <a:xfrm>
            <a:off x="10422655" y="283169"/>
            <a:ext cx="1437756" cy="1563560"/>
          </a:xfrm>
          <a:prstGeom prst="rect">
            <a:avLst/>
          </a:prstGeom>
        </p:spPr>
      </p:pic>
    </p:spTree>
    <p:extLst>
      <p:ext uri="{BB962C8B-B14F-4D97-AF65-F5344CB8AC3E}">
        <p14:creationId xmlns:p14="http://schemas.microsoft.com/office/powerpoint/2010/main" val="192702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685800"/>
            <a:ext cx="10766612" cy="1485900"/>
          </a:xfrm>
        </p:spPr>
        <p:txBody>
          <a:bodyPr>
            <a:normAutofit/>
          </a:bodyPr>
          <a:lstStyle/>
          <a:p>
            <a:r>
              <a:rPr lang="en-US" sz="4000" dirty="0"/>
              <a:t>Parallel Construction</a:t>
            </a:r>
          </a:p>
        </p:txBody>
      </p:sp>
      <p:sp>
        <p:nvSpPr>
          <p:cNvPr id="3" name="Content Placeholder 2"/>
          <p:cNvSpPr>
            <a:spLocks noGrp="1"/>
          </p:cNvSpPr>
          <p:nvPr>
            <p:ph idx="1"/>
          </p:nvPr>
        </p:nvSpPr>
        <p:spPr>
          <a:xfrm>
            <a:off x="1013012" y="1568824"/>
            <a:ext cx="9959788" cy="3092823"/>
          </a:xfrm>
        </p:spPr>
        <p:txBody>
          <a:bodyPr/>
          <a:lstStyle/>
          <a:p>
            <a:pPr marL="0" indent="0">
              <a:buNone/>
            </a:pPr>
            <a:r>
              <a:rPr lang="en-US" dirty="0"/>
              <a:t>The defense counsel elicited that the appellant paid for a listed telephone in his own name, kept some clothes there, and the room was ready for him to be occupied. </a:t>
            </a:r>
          </a:p>
        </p:txBody>
      </p:sp>
      <p:sp>
        <p:nvSpPr>
          <p:cNvPr id="5" name="TextBox 4"/>
          <p:cNvSpPr txBox="1"/>
          <p:nvPr/>
        </p:nvSpPr>
        <p:spPr>
          <a:xfrm>
            <a:off x="968188" y="3173507"/>
            <a:ext cx="10309412" cy="1384995"/>
          </a:xfrm>
          <a:prstGeom prst="rect">
            <a:avLst/>
          </a:prstGeom>
          <a:noFill/>
        </p:spPr>
        <p:txBody>
          <a:bodyPr wrap="square" rtlCol="0">
            <a:spAutoFit/>
          </a:bodyPr>
          <a:lstStyle/>
          <a:p>
            <a:r>
              <a:rPr lang="en-US" sz="2800" dirty="0"/>
              <a:t>The defense counsel elicited that the appellant </a:t>
            </a:r>
            <a:r>
              <a:rPr lang="en-US" sz="2800" b="1" dirty="0"/>
              <a:t>had paid for </a:t>
            </a:r>
            <a:r>
              <a:rPr lang="en-US" sz="2800" dirty="0"/>
              <a:t>a listed telephone in his own name, </a:t>
            </a:r>
            <a:r>
              <a:rPr lang="en-US" sz="2800" b="1" dirty="0"/>
              <a:t>kept </a:t>
            </a:r>
            <a:r>
              <a:rPr lang="en-US" sz="2800" dirty="0"/>
              <a:t>some clothes there, and </a:t>
            </a:r>
            <a:r>
              <a:rPr lang="en-US" sz="2800" b="1" dirty="0"/>
              <a:t>had </a:t>
            </a:r>
            <a:r>
              <a:rPr lang="en-US" sz="2800" dirty="0"/>
              <a:t>a room there that was ready for him to occupy.  </a:t>
            </a:r>
          </a:p>
        </p:txBody>
      </p:sp>
    </p:spTree>
    <p:extLst>
      <p:ext uri="{BB962C8B-B14F-4D97-AF65-F5344CB8AC3E}">
        <p14:creationId xmlns:p14="http://schemas.microsoft.com/office/powerpoint/2010/main" val="1665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25759"/>
          </a:xfrm>
        </p:spPr>
        <p:txBody>
          <a:bodyPr/>
          <a:lstStyle/>
          <a:p>
            <a:r>
              <a:rPr lang="en-US" dirty="0"/>
              <a:t>Quick Quiz </a:t>
            </a:r>
          </a:p>
        </p:txBody>
      </p:sp>
      <p:sp>
        <p:nvSpPr>
          <p:cNvPr id="3" name="Content Placeholder 2"/>
          <p:cNvSpPr>
            <a:spLocks noGrp="1"/>
          </p:cNvSpPr>
          <p:nvPr>
            <p:ph idx="1"/>
          </p:nvPr>
        </p:nvSpPr>
        <p:spPr>
          <a:xfrm>
            <a:off x="1120588" y="1595717"/>
            <a:ext cx="9601200" cy="3581400"/>
          </a:xfrm>
        </p:spPr>
        <p:txBody>
          <a:bodyPr/>
          <a:lstStyle/>
          <a:p>
            <a:r>
              <a:rPr lang="en-US" dirty="0"/>
              <a:t>How many branches of government are there in the United States? </a:t>
            </a:r>
          </a:p>
          <a:p>
            <a:pPr lvl="1"/>
            <a:r>
              <a:rPr lang="en-US" dirty="0"/>
              <a:t>One</a:t>
            </a:r>
          </a:p>
          <a:p>
            <a:pPr lvl="1"/>
            <a:r>
              <a:rPr lang="en-US" dirty="0"/>
              <a:t>Two</a:t>
            </a:r>
          </a:p>
          <a:p>
            <a:pPr lvl="1"/>
            <a:r>
              <a:rPr lang="en-US" dirty="0"/>
              <a:t>Three</a:t>
            </a:r>
          </a:p>
          <a:p>
            <a:pPr marL="0" indent="0">
              <a:buNone/>
            </a:pPr>
            <a:endParaRPr lang="en-US" dirty="0">
              <a:solidFill>
                <a:srgbClr val="00B050"/>
              </a:solidFill>
            </a:endParaRPr>
          </a:p>
          <a:p>
            <a:r>
              <a:rPr lang="en-US" dirty="0"/>
              <a:t>Can you name them? </a:t>
            </a:r>
          </a:p>
        </p:txBody>
      </p:sp>
      <p:pic>
        <p:nvPicPr>
          <p:cNvPr id="4" name="Picture 3"/>
          <p:cNvPicPr>
            <a:picLocks noChangeAspect="1"/>
          </p:cNvPicPr>
          <p:nvPr/>
        </p:nvPicPr>
        <p:blipFill>
          <a:blip r:embed="rId3"/>
          <a:stretch>
            <a:fillRect/>
          </a:stretch>
        </p:blipFill>
        <p:spPr>
          <a:xfrm>
            <a:off x="6056496" y="2223187"/>
            <a:ext cx="5875527" cy="4285190"/>
          </a:xfrm>
          <a:prstGeom prst="rect">
            <a:avLst/>
          </a:prstGeom>
        </p:spPr>
      </p:pic>
    </p:spTree>
    <p:extLst>
      <p:ext uri="{BB962C8B-B14F-4D97-AF65-F5344CB8AC3E}">
        <p14:creationId xmlns:p14="http://schemas.microsoft.com/office/powerpoint/2010/main" val="26429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4" y="506506"/>
            <a:ext cx="10766612" cy="1485900"/>
          </a:xfrm>
        </p:spPr>
        <p:txBody>
          <a:bodyPr>
            <a:normAutofit/>
          </a:bodyPr>
          <a:lstStyle/>
          <a:p>
            <a:r>
              <a:rPr lang="en-US" sz="4000" dirty="0"/>
              <a:t>Outlines</a:t>
            </a:r>
          </a:p>
        </p:txBody>
      </p:sp>
      <p:sp>
        <p:nvSpPr>
          <p:cNvPr id="3" name="Content Placeholder 2"/>
          <p:cNvSpPr>
            <a:spLocks noGrp="1"/>
          </p:cNvSpPr>
          <p:nvPr>
            <p:ph idx="1"/>
          </p:nvPr>
        </p:nvSpPr>
        <p:spPr>
          <a:xfrm>
            <a:off x="484094" y="1515036"/>
            <a:ext cx="5163671" cy="4580964"/>
          </a:xfrm>
        </p:spPr>
        <p:txBody>
          <a:bodyPr/>
          <a:lstStyle/>
          <a:p>
            <a:pPr marL="0" indent="0">
              <a:buNone/>
            </a:pPr>
            <a:r>
              <a:rPr lang="en-US" dirty="0"/>
              <a:t>An outline can argue your case for you. </a:t>
            </a:r>
          </a:p>
        </p:txBody>
      </p:sp>
      <p:sp>
        <p:nvSpPr>
          <p:cNvPr id="4" name="TextBox 3"/>
          <p:cNvSpPr txBox="1"/>
          <p:nvPr/>
        </p:nvSpPr>
        <p:spPr>
          <a:xfrm>
            <a:off x="905435" y="3433483"/>
            <a:ext cx="10309412" cy="954107"/>
          </a:xfrm>
          <a:prstGeom prst="rect">
            <a:avLst/>
          </a:prstGeom>
          <a:noFill/>
        </p:spPr>
        <p:txBody>
          <a:bodyPr wrap="square" rtlCol="0">
            <a:spAutoFit/>
          </a:bodyPr>
          <a:lstStyle/>
          <a:p>
            <a:r>
              <a:rPr lang="en-US" sz="2800" dirty="0"/>
              <a:t> </a:t>
            </a:r>
          </a:p>
          <a:p>
            <a:endParaRPr lang="en-US" sz="2800" dirty="0"/>
          </a:p>
        </p:txBody>
      </p:sp>
      <p:pic>
        <p:nvPicPr>
          <p:cNvPr id="5" name="Picture 4"/>
          <p:cNvPicPr>
            <a:picLocks noChangeAspect="1"/>
          </p:cNvPicPr>
          <p:nvPr/>
        </p:nvPicPr>
        <p:blipFill>
          <a:blip r:embed="rId3"/>
          <a:stretch>
            <a:fillRect/>
          </a:stretch>
        </p:blipFill>
        <p:spPr>
          <a:xfrm>
            <a:off x="6516853" y="438046"/>
            <a:ext cx="5516584" cy="6419954"/>
          </a:xfrm>
          <a:prstGeom prst="rect">
            <a:avLst/>
          </a:prstGeom>
        </p:spPr>
      </p:pic>
    </p:spTree>
    <p:extLst>
      <p:ext uri="{BB962C8B-B14F-4D97-AF65-F5344CB8AC3E}">
        <p14:creationId xmlns:p14="http://schemas.microsoft.com/office/powerpoint/2010/main" val="508744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94" y="264458"/>
            <a:ext cx="9224683" cy="1485900"/>
          </a:xfrm>
        </p:spPr>
        <p:txBody>
          <a:bodyPr>
            <a:normAutofit/>
          </a:bodyPr>
          <a:lstStyle/>
          <a:p>
            <a:r>
              <a:rPr lang="en-US" sz="4000" dirty="0"/>
              <a:t>			Headings and Subtitles </a:t>
            </a:r>
          </a:p>
        </p:txBody>
      </p:sp>
      <p:sp>
        <p:nvSpPr>
          <p:cNvPr id="4" name="TextBox 3"/>
          <p:cNvSpPr txBox="1"/>
          <p:nvPr/>
        </p:nvSpPr>
        <p:spPr>
          <a:xfrm>
            <a:off x="905435" y="3433483"/>
            <a:ext cx="10309412" cy="954107"/>
          </a:xfrm>
          <a:prstGeom prst="rect">
            <a:avLst/>
          </a:prstGeom>
          <a:noFill/>
        </p:spPr>
        <p:txBody>
          <a:bodyPr wrap="square" rtlCol="0">
            <a:spAutoFit/>
          </a:bodyPr>
          <a:lstStyle/>
          <a:p>
            <a:r>
              <a:rPr lang="en-US" sz="2800" dirty="0"/>
              <a:t> </a:t>
            </a:r>
          </a:p>
          <a:p>
            <a:endParaRPr lang="en-US" sz="2800" dirty="0"/>
          </a:p>
        </p:txBody>
      </p:sp>
      <p:sp>
        <p:nvSpPr>
          <p:cNvPr id="7" name="Rectangle 6"/>
          <p:cNvSpPr/>
          <p:nvPr/>
        </p:nvSpPr>
        <p:spPr>
          <a:xfrm>
            <a:off x="358588" y="1358381"/>
            <a:ext cx="11546541" cy="5262979"/>
          </a:xfrm>
          <a:prstGeom prst="rect">
            <a:avLst/>
          </a:prstGeom>
        </p:spPr>
        <p:txBody>
          <a:bodyPr wrap="square">
            <a:spAutoFit/>
          </a:bodyPr>
          <a:lstStyle/>
          <a:p>
            <a:r>
              <a:rPr lang="en-US" sz="2400" dirty="0">
                <a:solidFill>
                  <a:srgbClr val="000000"/>
                </a:solidFill>
                <a:latin typeface="Times New Roman" panose="02020603050405020304" pitchFamily="18" charset="0"/>
              </a:rPr>
              <a:t>I. WHETHER MR. LEE’S FOURTH AMENDMENT RIGHTS WERE VIOLATED. </a:t>
            </a:r>
          </a:p>
          <a:p>
            <a:endParaRPr lang="en-US" sz="2400" i="1" dirty="0">
              <a:solidFill>
                <a:srgbClr val="000000"/>
              </a:solidFill>
              <a:latin typeface="Times New Roman" panose="02020603050405020304" pitchFamily="18" charset="0"/>
            </a:endParaRPr>
          </a:p>
          <a:p>
            <a:r>
              <a:rPr lang="en-US" sz="2400" i="1" dirty="0">
                <a:solidFill>
                  <a:srgbClr val="000000"/>
                </a:solidFill>
                <a:latin typeface="Times New Roman" panose="02020603050405020304" pitchFamily="18" charset="0"/>
              </a:rPr>
              <a:t>This heading poses a question when it should convey a conclusion. </a:t>
            </a:r>
          </a:p>
          <a:p>
            <a:pPr marL="285750" indent="-285750">
              <a:buFont typeface="Wingdings" panose="05000000000000000000" pitchFamily="2" charset="2"/>
              <a:buChar char="à"/>
            </a:pPr>
            <a:endParaRPr lang="en-US" sz="2400" dirty="0">
              <a:solidFill>
                <a:srgbClr val="000000"/>
              </a:solidFill>
              <a:latin typeface="Times New Roman" panose="02020603050405020304" pitchFamily="18" charset="0"/>
            </a:endParaRPr>
          </a:p>
          <a:p>
            <a:pPr marL="514350" indent="-514350">
              <a:buAutoNum type="romanUcPeriod"/>
            </a:pPr>
            <a:r>
              <a:rPr lang="en-US" sz="2400" dirty="0">
                <a:solidFill>
                  <a:srgbClr val="000000"/>
                </a:solidFill>
                <a:latin typeface="Times New Roman" panose="02020603050405020304" pitchFamily="18" charset="0"/>
              </a:rPr>
              <a:t>THE OFFICERS VIOLATED MR. LEE’S FOURTH AMENDMENT RIGHTS. </a:t>
            </a:r>
          </a:p>
          <a:p>
            <a:pPr marL="514350" indent="-514350">
              <a:buAutoNum type="romanUcPeriod"/>
            </a:pPr>
            <a:endParaRPr lang="en-US" sz="2400" dirty="0">
              <a:solidFill>
                <a:srgbClr val="000000"/>
              </a:solidFill>
              <a:latin typeface="Times New Roman" panose="02020603050405020304" pitchFamily="18" charset="0"/>
            </a:endParaRPr>
          </a:p>
          <a:p>
            <a:r>
              <a:rPr lang="en-US" sz="2400" i="1" dirty="0">
                <a:solidFill>
                  <a:srgbClr val="000000"/>
                </a:solidFill>
                <a:latin typeface="Times New Roman" panose="02020603050405020304" pitchFamily="18" charset="0"/>
              </a:rPr>
              <a:t>This heading is better because it states a conclusion. However, it would benefit from the inclusion of legally significant facts </a:t>
            </a:r>
            <a:endParaRPr lang="en-US" sz="2400" dirty="0">
              <a:solidFill>
                <a:srgbClr val="000000"/>
              </a:solidFill>
              <a:latin typeface="Times New Roman" panose="02020603050405020304" pitchFamily="18" charset="0"/>
            </a:endParaRPr>
          </a:p>
          <a:p>
            <a:endParaRPr lang="en-US" sz="2400" b="1"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I. THE OFFICERS VIOLATED MR. LEE’S FOURTH AMENDMENT RIGHTS WHEN THEY CONTINUED TO SEARCH HIS CAR AFTER HE REVOKED CONSENT. </a:t>
            </a:r>
          </a:p>
          <a:p>
            <a:endParaRPr lang="en-US" sz="2400" dirty="0">
              <a:solidFill>
                <a:srgbClr val="000000"/>
              </a:solidFill>
              <a:latin typeface="Times New Roman" panose="02020603050405020304" pitchFamily="18" charset="0"/>
            </a:endParaRPr>
          </a:p>
          <a:p>
            <a:r>
              <a:rPr lang="en-US" sz="2400" i="1" dirty="0">
                <a:solidFill>
                  <a:srgbClr val="000000"/>
                </a:solidFill>
                <a:latin typeface="Times New Roman" panose="02020603050405020304" pitchFamily="18" charset="0"/>
              </a:rPr>
              <a:t>This example is better because it states a conclusion, provides the court with a reason why that conclusion is correct, and incorporates a legally significant fact. </a:t>
            </a:r>
            <a:endParaRPr lang="en-US" sz="2400" dirty="0"/>
          </a:p>
        </p:txBody>
      </p:sp>
    </p:spTree>
    <p:extLst>
      <p:ext uri="{BB962C8B-B14F-4D97-AF65-F5344CB8AC3E}">
        <p14:creationId xmlns:p14="http://schemas.microsoft.com/office/powerpoint/2010/main" val="42177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64" y="282388"/>
            <a:ext cx="7808259" cy="1485900"/>
          </a:xfrm>
        </p:spPr>
        <p:txBody>
          <a:bodyPr>
            <a:normAutofit/>
          </a:bodyPr>
          <a:lstStyle/>
          <a:p>
            <a:r>
              <a:rPr lang="en-US" sz="4000" dirty="0"/>
              <a:t>			Topic Sentences</a:t>
            </a:r>
          </a:p>
        </p:txBody>
      </p:sp>
      <p:sp>
        <p:nvSpPr>
          <p:cNvPr id="3" name="Content Placeholder 2"/>
          <p:cNvSpPr>
            <a:spLocks noGrp="1"/>
          </p:cNvSpPr>
          <p:nvPr>
            <p:ph idx="1"/>
          </p:nvPr>
        </p:nvSpPr>
        <p:spPr>
          <a:xfrm>
            <a:off x="179295" y="1004046"/>
            <a:ext cx="11752730" cy="5674659"/>
          </a:xfrm>
        </p:spPr>
        <p:txBody>
          <a:bodyPr>
            <a:noAutofit/>
          </a:bodyPr>
          <a:lstStyle/>
          <a:p>
            <a:pPr marL="0" indent="0">
              <a:buNone/>
            </a:pPr>
            <a:r>
              <a:rPr lang="en-US" sz="2000" dirty="0"/>
              <a:t>Topic sentences tell the reader what each paragraph is about.  Keep your paragraph to 1 idea.   Here are some typical ways to start a legal topic sentence:</a:t>
            </a:r>
          </a:p>
          <a:p>
            <a:r>
              <a:rPr lang="en-US" sz="2000" u="sng" dirty="0"/>
              <a:t>A Court holding:  </a:t>
            </a:r>
          </a:p>
          <a:p>
            <a:pPr marL="0" indent="0">
              <a:buNone/>
            </a:pPr>
            <a:r>
              <a:rPr lang="en-US" sz="2000" dirty="0"/>
              <a:t>In Baldwin, the Court in Washington held that the garage was not part of the inhabitable structure of the home </a:t>
            </a:r>
            <a:r>
              <a:rPr lang="en-US" sz="2000" u="sng" dirty="0"/>
              <a:t>because</a:t>
            </a:r>
            <a:r>
              <a:rPr lang="en-US" sz="2000" dirty="0"/>
              <a:t> the lack of an interior door connecting the two reduced the danger to those inside the home.</a:t>
            </a:r>
          </a:p>
          <a:p>
            <a:r>
              <a:rPr lang="en-US" sz="2000" u="sng" dirty="0"/>
              <a:t>General Court Holding:  </a:t>
            </a:r>
          </a:p>
          <a:p>
            <a:pPr marL="0" indent="0">
              <a:buNone/>
            </a:pPr>
            <a:r>
              <a:rPr lang="en-US" sz="2000" dirty="0"/>
              <a:t>Courts have held that a person can be considered armed with a deadly weapon even when in the act of stealing it. In Crews…</a:t>
            </a:r>
          </a:p>
          <a:p>
            <a:pPr>
              <a:spcBef>
                <a:spcPts val="600"/>
              </a:spcBef>
              <a:spcAft>
                <a:spcPts val="600"/>
              </a:spcAft>
            </a:pPr>
            <a:r>
              <a:rPr lang="en-US" sz="2000" u="sng" dirty="0"/>
              <a:t>“COURTS-LOOK-AT” Topic Sentence:</a:t>
            </a:r>
          </a:p>
          <a:p>
            <a:pPr marL="0" indent="0">
              <a:spcBef>
                <a:spcPts val="600"/>
              </a:spcBef>
              <a:spcAft>
                <a:spcPts val="600"/>
              </a:spcAft>
              <a:buNone/>
            </a:pPr>
            <a:r>
              <a:rPr lang="en-US" sz="2000" dirty="0"/>
              <a:t>To determine if an object is a deadly weapon, courts often look at the surrounding circumstances of  its use. Specifically, the Baldwin court looked at such factors as time, place, nature, and…</a:t>
            </a:r>
          </a:p>
          <a:p>
            <a:r>
              <a:rPr lang="en-US" sz="2000" u="sng" dirty="0"/>
              <a:t>Application Paragraphs</a:t>
            </a:r>
          </a:p>
          <a:p>
            <a:pPr marL="0" indent="0">
              <a:buNone/>
            </a:pPr>
            <a:r>
              <a:rPr lang="en-US" sz="2000" dirty="0"/>
              <a:t>Unlike the facts in Baldwin, here, the client was not in the act of stealing . . . </a:t>
            </a:r>
          </a:p>
          <a:p>
            <a:pPr marL="0" indent="0">
              <a:buNone/>
            </a:pPr>
            <a:r>
              <a:rPr lang="en-US" sz="2000" dirty="0"/>
              <a:t>Here, </a:t>
            </a:r>
          </a:p>
        </p:txBody>
      </p:sp>
    </p:spTree>
    <p:extLst>
      <p:ext uri="{BB962C8B-B14F-4D97-AF65-F5344CB8AC3E}">
        <p14:creationId xmlns:p14="http://schemas.microsoft.com/office/powerpoint/2010/main" val="300199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3180" y="2648414"/>
            <a:ext cx="9601200" cy="1485900"/>
          </a:xfrm>
        </p:spPr>
        <p:txBody>
          <a:bodyPr/>
          <a:lstStyle/>
          <a:p>
            <a:pPr algn="ctr"/>
            <a:r>
              <a:rPr lang="en-US" dirty="0"/>
              <a:t>Thank you!</a:t>
            </a:r>
          </a:p>
        </p:txBody>
      </p:sp>
    </p:spTree>
    <p:extLst>
      <p:ext uri="{BB962C8B-B14F-4D97-AF65-F5344CB8AC3E}">
        <p14:creationId xmlns:p14="http://schemas.microsoft.com/office/powerpoint/2010/main" val="3858977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case look like?</a:t>
            </a:r>
          </a:p>
        </p:txBody>
      </p:sp>
      <p:pic>
        <p:nvPicPr>
          <p:cNvPr id="4" name="Content Placeholder 3"/>
          <p:cNvPicPr>
            <a:picLocks noGrp="1" noChangeAspect="1"/>
          </p:cNvPicPr>
          <p:nvPr>
            <p:ph idx="1"/>
          </p:nvPr>
        </p:nvPicPr>
        <p:blipFill>
          <a:blip r:embed="rId3"/>
          <a:stretch>
            <a:fillRect/>
          </a:stretch>
        </p:blipFill>
        <p:spPr>
          <a:xfrm>
            <a:off x="2548328" y="1955194"/>
            <a:ext cx="5670114" cy="3787503"/>
          </a:xfrm>
          <a:prstGeom prst="rect">
            <a:avLst/>
          </a:prstGeom>
        </p:spPr>
      </p:pic>
    </p:spTree>
    <p:extLst>
      <p:ext uri="{BB962C8B-B14F-4D97-AF65-F5344CB8AC3E}">
        <p14:creationId xmlns:p14="http://schemas.microsoft.com/office/powerpoint/2010/main" val="2121563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3506755" y="1231986"/>
            <a:ext cx="4458889" cy="5563921"/>
          </a:xfrm>
          <a:prstGeom prst="rect">
            <a:avLst/>
          </a:prstGeom>
          <a:blipFill>
            <a:blip r:embed="rId3" cstate="print"/>
            <a:stretch>
              <a:fillRect/>
            </a:stretch>
          </a:blipFill>
          <a:ln>
            <a:solidFill>
              <a:schemeClr val="accent2"/>
            </a:solidFill>
          </a:ln>
        </p:spPr>
        <p:txBody>
          <a:bodyPr wrap="square" lIns="0" tIns="0" rIns="0" bIns="0" rtlCol="0"/>
          <a:lstStyle/>
          <a:p>
            <a:endParaRPr sz="2000"/>
          </a:p>
        </p:txBody>
      </p:sp>
      <p:sp>
        <p:nvSpPr>
          <p:cNvPr id="2" name="object 2"/>
          <p:cNvSpPr txBox="1">
            <a:spLocks noGrp="1"/>
          </p:cNvSpPr>
          <p:nvPr>
            <p:ph type="title"/>
          </p:nvPr>
        </p:nvSpPr>
        <p:spPr>
          <a:xfrm>
            <a:off x="2868706" y="605117"/>
            <a:ext cx="8471647" cy="626869"/>
          </a:xfrm>
          <a:prstGeom prst="rect">
            <a:avLst/>
          </a:prstGeom>
        </p:spPr>
        <p:txBody>
          <a:bodyPr vert="horz" wrap="square" lIns="0" tIns="11206" rIns="0" bIns="0" rtlCol="0" anchor="t">
            <a:spAutoFit/>
          </a:bodyPr>
          <a:lstStyle/>
          <a:p>
            <a:pPr marL="11767">
              <a:lnSpc>
                <a:spcPct val="100000"/>
              </a:lnSpc>
              <a:spcBef>
                <a:spcPts val="88"/>
              </a:spcBef>
            </a:pPr>
            <a:r>
              <a:rPr sz="4000" spc="22" dirty="0">
                <a:solidFill>
                  <a:schemeClr val="tx1"/>
                </a:solidFill>
              </a:rPr>
              <a:t>Where does </a:t>
            </a:r>
            <a:r>
              <a:rPr sz="4000" spc="26" dirty="0">
                <a:solidFill>
                  <a:schemeClr val="tx1"/>
                </a:solidFill>
              </a:rPr>
              <a:t>the </a:t>
            </a:r>
            <a:r>
              <a:rPr sz="4000" spc="13" dirty="0">
                <a:solidFill>
                  <a:schemeClr val="tx1"/>
                </a:solidFill>
              </a:rPr>
              <a:t>case</a:t>
            </a:r>
            <a:r>
              <a:rPr sz="4000" spc="-115" dirty="0">
                <a:solidFill>
                  <a:schemeClr val="tx1"/>
                </a:solidFill>
              </a:rPr>
              <a:t> </a:t>
            </a:r>
            <a:r>
              <a:rPr sz="4000" spc="22" dirty="0">
                <a:solidFill>
                  <a:schemeClr val="tx1"/>
                </a:solidFill>
              </a:rPr>
              <a:t>begin?</a:t>
            </a:r>
          </a:p>
        </p:txBody>
      </p:sp>
      <p:sp>
        <p:nvSpPr>
          <p:cNvPr id="4" name="object 4"/>
          <p:cNvSpPr txBox="1"/>
          <p:nvPr/>
        </p:nvSpPr>
        <p:spPr>
          <a:xfrm>
            <a:off x="8430966" y="1706390"/>
            <a:ext cx="1410803" cy="996200"/>
          </a:xfrm>
          <a:prstGeom prst="rect">
            <a:avLst/>
          </a:prstGeom>
          <a:ln w="38100">
            <a:solidFill>
              <a:schemeClr val="accent2"/>
            </a:solidFill>
          </a:ln>
        </p:spPr>
        <p:txBody>
          <a:bodyPr vert="horz" wrap="square" lIns="0" tIns="11206" rIns="0" bIns="0" rtlCol="0">
            <a:spAutoFit/>
          </a:bodyPr>
          <a:lstStyle/>
          <a:p>
            <a:pPr marL="11206" algn="ctr">
              <a:spcBef>
                <a:spcPts val="88"/>
              </a:spcBef>
            </a:pPr>
            <a:r>
              <a:rPr sz="3200" spc="9" dirty="0">
                <a:latin typeface="Calibri"/>
                <a:cs typeface="Calibri"/>
              </a:rPr>
              <a:t>Case</a:t>
            </a:r>
            <a:r>
              <a:rPr sz="3200" spc="-49" dirty="0">
                <a:latin typeface="Calibri"/>
                <a:cs typeface="Calibri"/>
              </a:rPr>
              <a:t> </a:t>
            </a:r>
            <a:r>
              <a:rPr sz="3200" spc="22" dirty="0">
                <a:latin typeface="Calibri"/>
                <a:cs typeface="Calibri"/>
              </a:rPr>
              <a:t>Name</a:t>
            </a:r>
            <a:endParaRPr sz="3200" dirty="0">
              <a:latin typeface="Calibri"/>
              <a:cs typeface="Calibri"/>
            </a:endParaRPr>
          </a:p>
        </p:txBody>
      </p:sp>
      <p:sp>
        <p:nvSpPr>
          <p:cNvPr id="9" name="object 9"/>
          <p:cNvSpPr/>
          <p:nvPr/>
        </p:nvSpPr>
        <p:spPr>
          <a:xfrm>
            <a:off x="3156511" y="3010123"/>
            <a:ext cx="642612" cy="2171579"/>
          </a:xfrm>
          <a:custGeom>
            <a:avLst/>
            <a:gdLst/>
            <a:ahLst/>
            <a:cxnLst/>
            <a:rect l="l" t="t" r="r" b="b"/>
            <a:pathLst>
              <a:path w="1085214" h="702945">
                <a:moveTo>
                  <a:pt x="1043373" y="675523"/>
                </a:moveTo>
                <a:lnTo>
                  <a:pt x="1032116" y="653008"/>
                </a:lnTo>
                <a:lnTo>
                  <a:pt x="13716" y="0"/>
                </a:lnTo>
                <a:lnTo>
                  <a:pt x="0" y="21336"/>
                </a:lnTo>
                <a:lnTo>
                  <a:pt x="1018207" y="674221"/>
                </a:lnTo>
                <a:lnTo>
                  <a:pt x="1043373" y="675523"/>
                </a:lnTo>
                <a:close/>
              </a:path>
              <a:path w="1085214" h="702945">
                <a:moveTo>
                  <a:pt x="1071372" y="701992"/>
                </a:moveTo>
                <a:lnTo>
                  <a:pt x="1071372" y="678180"/>
                </a:lnTo>
                <a:lnTo>
                  <a:pt x="1057656" y="699516"/>
                </a:lnTo>
                <a:lnTo>
                  <a:pt x="1018207" y="674221"/>
                </a:lnTo>
                <a:lnTo>
                  <a:pt x="976884" y="672084"/>
                </a:lnTo>
                <a:lnTo>
                  <a:pt x="969264" y="672084"/>
                </a:lnTo>
                <a:lnTo>
                  <a:pt x="964692" y="678180"/>
                </a:lnTo>
                <a:lnTo>
                  <a:pt x="963168" y="684276"/>
                </a:lnTo>
                <a:lnTo>
                  <a:pt x="963168" y="691896"/>
                </a:lnTo>
                <a:lnTo>
                  <a:pt x="969264" y="697992"/>
                </a:lnTo>
                <a:lnTo>
                  <a:pt x="976884" y="698055"/>
                </a:lnTo>
                <a:lnTo>
                  <a:pt x="1071372" y="701992"/>
                </a:lnTo>
                <a:close/>
              </a:path>
              <a:path w="1085214" h="702945">
                <a:moveTo>
                  <a:pt x="1085088" y="702564"/>
                </a:moveTo>
                <a:lnTo>
                  <a:pt x="1036320" y="605028"/>
                </a:lnTo>
                <a:lnTo>
                  <a:pt x="1031748" y="598932"/>
                </a:lnTo>
                <a:lnTo>
                  <a:pt x="1024128" y="595884"/>
                </a:lnTo>
                <a:lnTo>
                  <a:pt x="1011936" y="601980"/>
                </a:lnTo>
                <a:lnTo>
                  <a:pt x="1010412" y="609600"/>
                </a:lnTo>
                <a:lnTo>
                  <a:pt x="1032116" y="653008"/>
                </a:lnTo>
                <a:lnTo>
                  <a:pt x="1071372" y="678180"/>
                </a:lnTo>
                <a:lnTo>
                  <a:pt x="1071372" y="701992"/>
                </a:lnTo>
                <a:lnTo>
                  <a:pt x="1085088" y="702564"/>
                </a:lnTo>
                <a:close/>
              </a:path>
              <a:path w="1085214" h="702945">
                <a:moveTo>
                  <a:pt x="1065276" y="687662"/>
                </a:moveTo>
                <a:lnTo>
                  <a:pt x="1065276" y="676656"/>
                </a:lnTo>
                <a:lnTo>
                  <a:pt x="1053084" y="694944"/>
                </a:lnTo>
                <a:lnTo>
                  <a:pt x="1043373" y="675523"/>
                </a:lnTo>
                <a:lnTo>
                  <a:pt x="1018207" y="674221"/>
                </a:lnTo>
                <a:lnTo>
                  <a:pt x="1057656" y="699516"/>
                </a:lnTo>
                <a:lnTo>
                  <a:pt x="1065276" y="687662"/>
                </a:lnTo>
                <a:close/>
              </a:path>
              <a:path w="1085214" h="702945">
                <a:moveTo>
                  <a:pt x="1071372" y="678180"/>
                </a:moveTo>
                <a:lnTo>
                  <a:pt x="1032116" y="653008"/>
                </a:lnTo>
                <a:lnTo>
                  <a:pt x="1043373" y="675523"/>
                </a:lnTo>
                <a:lnTo>
                  <a:pt x="1065276" y="676656"/>
                </a:lnTo>
                <a:lnTo>
                  <a:pt x="1065276" y="687662"/>
                </a:lnTo>
                <a:lnTo>
                  <a:pt x="1071372" y="678180"/>
                </a:lnTo>
                <a:close/>
              </a:path>
              <a:path w="1085214" h="702945">
                <a:moveTo>
                  <a:pt x="1065276" y="676656"/>
                </a:moveTo>
                <a:lnTo>
                  <a:pt x="1043373" y="675523"/>
                </a:lnTo>
                <a:lnTo>
                  <a:pt x="1053084" y="694944"/>
                </a:lnTo>
                <a:lnTo>
                  <a:pt x="1065276" y="676656"/>
                </a:lnTo>
                <a:close/>
              </a:path>
            </a:pathLst>
          </a:custGeom>
          <a:solidFill>
            <a:srgbClr val="FFBF00"/>
          </a:solidFill>
        </p:spPr>
        <p:txBody>
          <a:bodyPr wrap="square" lIns="0" tIns="0" rIns="0" bIns="0" rtlCol="0"/>
          <a:lstStyle/>
          <a:p>
            <a:endParaRPr sz="2000"/>
          </a:p>
        </p:txBody>
      </p:sp>
      <p:sp>
        <p:nvSpPr>
          <p:cNvPr id="11" name="object 11"/>
          <p:cNvSpPr txBox="1"/>
          <p:nvPr/>
        </p:nvSpPr>
        <p:spPr>
          <a:xfrm>
            <a:off x="511892" y="1521481"/>
            <a:ext cx="2644619" cy="1488643"/>
          </a:xfrm>
          <a:prstGeom prst="rect">
            <a:avLst/>
          </a:prstGeom>
          <a:ln w="38100">
            <a:solidFill>
              <a:schemeClr val="accent2"/>
            </a:solidFill>
          </a:ln>
        </p:spPr>
        <p:txBody>
          <a:bodyPr vert="horz" wrap="square" lIns="0" tIns="11206" rIns="0" bIns="0" rtlCol="0">
            <a:spAutoFit/>
          </a:bodyPr>
          <a:lstStyle/>
          <a:p>
            <a:pPr marL="11206" marR="4483">
              <a:spcBef>
                <a:spcPts val="88"/>
              </a:spcBef>
            </a:pPr>
            <a:r>
              <a:rPr sz="3200" spc="9" dirty="0">
                <a:latin typeface="Calibri"/>
                <a:cs typeface="Calibri"/>
              </a:rPr>
              <a:t>Case</a:t>
            </a:r>
            <a:r>
              <a:rPr sz="3200" spc="-53" dirty="0">
                <a:latin typeface="Calibri"/>
                <a:cs typeface="Calibri"/>
              </a:rPr>
              <a:t> </a:t>
            </a:r>
            <a:r>
              <a:rPr sz="3200" spc="9" dirty="0">
                <a:latin typeface="Calibri"/>
                <a:cs typeface="Calibri"/>
              </a:rPr>
              <a:t>summary,  </a:t>
            </a:r>
            <a:r>
              <a:rPr sz="3200" spc="18" dirty="0">
                <a:latin typeface="Calibri"/>
                <a:cs typeface="Calibri"/>
              </a:rPr>
              <a:t>but </a:t>
            </a:r>
            <a:r>
              <a:rPr sz="3200" spc="22" dirty="0">
                <a:latin typeface="Calibri"/>
                <a:cs typeface="Calibri"/>
              </a:rPr>
              <a:t>not </a:t>
            </a:r>
            <a:r>
              <a:rPr sz="3200" spc="18" dirty="0">
                <a:latin typeface="Calibri"/>
                <a:cs typeface="Calibri"/>
              </a:rPr>
              <a:t>part </a:t>
            </a:r>
            <a:r>
              <a:rPr sz="3200" spc="22" dirty="0">
                <a:latin typeface="Calibri"/>
                <a:cs typeface="Calibri"/>
              </a:rPr>
              <a:t>of  </a:t>
            </a:r>
            <a:r>
              <a:rPr sz="3200" spc="18" dirty="0">
                <a:latin typeface="Calibri"/>
                <a:cs typeface="Calibri"/>
              </a:rPr>
              <a:t>actual</a:t>
            </a:r>
            <a:r>
              <a:rPr sz="3200" spc="-13" dirty="0">
                <a:latin typeface="Calibri"/>
                <a:cs typeface="Calibri"/>
              </a:rPr>
              <a:t> </a:t>
            </a:r>
            <a:r>
              <a:rPr sz="3200" spc="9" dirty="0">
                <a:latin typeface="Calibri"/>
                <a:cs typeface="Calibri"/>
              </a:rPr>
              <a:t>case</a:t>
            </a:r>
            <a:endParaRPr sz="3200" dirty="0">
              <a:latin typeface="Calibri"/>
              <a:cs typeface="Calibri"/>
            </a:endParaRPr>
          </a:p>
        </p:txBody>
      </p:sp>
      <p:sp>
        <p:nvSpPr>
          <p:cNvPr id="13" name="object 13"/>
          <p:cNvSpPr txBox="1"/>
          <p:nvPr/>
        </p:nvSpPr>
        <p:spPr>
          <a:xfrm>
            <a:off x="8817429" y="3915334"/>
            <a:ext cx="1520888" cy="503758"/>
          </a:xfrm>
          <a:prstGeom prst="rect">
            <a:avLst/>
          </a:prstGeom>
          <a:ln w="38100">
            <a:solidFill>
              <a:schemeClr val="accent2"/>
            </a:solidFill>
          </a:ln>
        </p:spPr>
        <p:txBody>
          <a:bodyPr vert="horz" wrap="square" lIns="0" tIns="11206" rIns="0" bIns="0" rtlCol="0">
            <a:spAutoFit/>
          </a:bodyPr>
          <a:lstStyle/>
          <a:p>
            <a:pPr marL="11206" algn="ctr">
              <a:spcBef>
                <a:spcPts val="88"/>
              </a:spcBef>
            </a:pPr>
            <a:r>
              <a:rPr sz="3200" spc="-9" dirty="0">
                <a:latin typeface="Calibri"/>
                <a:cs typeface="Calibri"/>
              </a:rPr>
              <a:t>C</a:t>
            </a:r>
            <a:r>
              <a:rPr sz="3200" spc="22" dirty="0">
                <a:latin typeface="Calibri"/>
                <a:cs typeface="Calibri"/>
              </a:rPr>
              <a:t>o</a:t>
            </a:r>
            <a:r>
              <a:rPr sz="3200" spc="18" dirty="0">
                <a:latin typeface="Calibri"/>
                <a:cs typeface="Calibri"/>
              </a:rPr>
              <a:t>u</a:t>
            </a:r>
            <a:r>
              <a:rPr sz="3200" spc="9" dirty="0">
                <a:latin typeface="Calibri"/>
                <a:cs typeface="Calibri"/>
              </a:rPr>
              <a:t>r</a:t>
            </a:r>
            <a:r>
              <a:rPr sz="3200" spc="22" dirty="0">
                <a:latin typeface="Calibri"/>
                <a:cs typeface="Calibri"/>
              </a:rPr>
              <a:t>t</a:t>
            </a:r>
            <a:endParaRPr sz="3200" dirty="0">
              <a:latin typeface="Calibri"/>
              <a:cs typeface="Calibri"/>
            </a:endParaRPr>
          </a:p>
        </p:txBody>
      </p:sp>
      <p:sp>
        <p:nvSpPr>
          <p:cNvPr id="14" name="object 14"/>
          <p:cNvSpPr/>
          <p:nvPr/>
        </p:nvSpPr>
        <p:spPr>
          <a:xfrm>
            <a:off x="6559421" y="3856731"/>
            <a:ext cx="2297634" cy="136772"/>
          </a:xfrm>
          <a:custGeom>
            <a:avLst/>
            <a:gdLst/>
            <a:ahLst/>
            <a:cxnLst/>
            <a:rect l="l" t="t" r="r" b="b"/>
            <a:pathLst>
              <a:path w="1633854" h="226060">
                <a:moveTo>
                  <a:pt x="120396" y="16764"/>
                </a:moveTo>
                <a:lnTo>
                  <a:pt x="117348" y="9144"/>
                </a:lnTo>
                <a:lnTo>
                  <a:pt x="114300" y="3048"/>
                </a:lnTo>
                <a:lnTo>
                  <a:pt x="106680" y="0"/>
                </a:lnTo>
                <a:lnTo>
                  <a:pt x="100584" y="3048"/>
                </a:lnTo>
                <a:lnTo>
                  <a:pt x="0" y="48768"/>
                </a:lnTo>
                <a:lnTo>
                  <a:pt x="24384" y="66539"/>
                </a:lnTo>
                <a:lnTo>
                  <a:pt x="24384" y="64008"/>
                </a:lnTo>
                <a:lnTo>
                  <a:pt x="25908" y="39624"/>
                </a:lnTo>
                <a:lnTo>
                  <a:pt x="70965" y="44151"/>
                </a:lnTo>
                <a:lnTo>
                  <a:pt x="111252" y="25908"/>
                </a:lnTo>
                <a:lnTo>
                  <a:pt x="117348" y="22860"/>
                </a:lnTo>
                <a:lnTo>
                  <a:pt x="120396" y="16764"/>
                </a:lnTo>
                <a:close/>
              </a:path>
              <a:path w="1633854" h="226060">
                <a:moveTo>
                  <a:pt x="70965" y="44151"/>
                </a:moveTo>
                <a:lnTo>
                  <a:pt x="25908" y="39624"/>
                </a:lnTo>
                <a:lnTo>
                  <a:pt x="24384" y="64008"/>
                </a:lnTo>
                <a:lnTo>
                  <a:pt x="30480" y="64621"/>
                </a:lnTo>
                <a:lnTo>
                  <a:pt x="30480" y="62484"/>
                </a:lnTo>
                <a:lnTo>
                  <a:pt x="33528" y="41148"/>
                </a:lnTo>
                <a:lnTo>
                  <a:pt x="50269" y="53522"/>
                </a:lnTo>
                <a:lnTo>
                  <a:pt x="70965" y="44151"/>
                </a:lnTo>
                <a:close/>
              </a:path>
              <a:path w="1633854" h="226060">
                <a:moveTo>
                  <a:pt x="111252" y="105156"/>
                </a:moveTo>
                <a:lnTo>
                  <a:pt x="109728" y="97536"/>
                </a:lnTo>
                <a:lnTo>
                  <a:pt x="103632" y="92964"/>
                </a:lnTo>
                <a:lnTo>
                  <a:pt x="70767" y="68672"/>
                </a:lnTo>
                <a:lnTo>
                  <a:pt x="24384" y="64008"/>
                </a:lnTo>
                <a:lnTo>
                  <a:pt x="24384" y="66539"/>
                </a:lnTo>
                <a:lnTo>
                  <a:pt x="89916" y="114300"/>
                </a:lnTo>
                <a:lnTo>
                  <a:pt x="94488" y="117348"/>
                </a:lnTo>
                <a:lnTo>
                  <a:pt x="103632" y="115824"/>
                </a:lnTo>
                <a:lnTo>
                  <a:pt x="106680" y="111252"/>
                </a:lnTo>
                <a:lnTo>
                  <a:pt x="111252" y="105156"/>
                </a:lnTo>
                <a:close/>
              </a:path>
              <a:path w="1633854" h="226060">
                <a:moveTo>
                  <a:pt x="50269" y="53522"/>
                </a:moveTo>
                <a:lnTo>
                  <a:pt x="33528" y="41148"/>
                </a:lnTo>
                <a:lnTo>
                  <a:pt x="30480" y="62484"/>
                </a:lnTo>
                <a:lnTo>
                  <a:pt x="50269" y="53522"/>
                </a:lnTo>
                <a:close/>
              </a:path>
              <a:path w="1633854" h="226060">
                <a:moveTo>
                  <a:pt x="70767" y="68672"/>
                </a:moveTo>
                <a:lnTo>
                  <a:pt x="50269" y="53522"/>
                </a:lnTo>
                <a:lnTo>
                  <a:pt x="30480" y="62484"/>
                </a:lnTo>
                <a:lnTo>
                  <a:pt x="30480" y="64621"/>
                </a:lnTo>
                <a:lnTo>
                  <a:pt x="70767" y="68672"/>
                </a:lnTo>
                <a:close/>
              </a:path>
              <a:path w="1633854" h="226060">
                <a:moveTo>
                  <a:pt x="1633728" y="201168"/>
                </a:moveTo>
                <a:lnTo>
                  <a:pt x="70965" y="44151"/>
                </a:lnTo>
                <a:lnTo>
                  <a:pt x="50269" y="53522"/>
                </a:lnTo>
                <a:lnTo>
                  <a:pt x="70767" y="68672"/>
                </a:lnTo>
                <a:lnTo>
                  <a:pt x="1630680" y="225552"/>
                </a:lnTo>
                <a:lnTo>
                  <a:pt x="1633728" y="201168"/>
                </a:lnTo>
                <a:close/>
              </a:path>
            </a:pathLst>
          </a:custGeom>
          <a:solidFill>
            <a:srgbClr val="FFBF00"/>
          </a:solidFill>
          <a:ln w="38100">
            <a:solidFill>
              <a:schemeClr val="accent2"/>
            </a:solidFill>
          </a:ln>
        </p:spPr>
        <p:txBody>
          <a:bodyPr wrap="square" lIns="0" tIns="0" rIns="0" bIns="0" rtlCol="0"/>
          <a:lstStyle/>
          <a:p>
            <a:endParaRPr sz="2000"/>
          </a:p>
        </p:txBody>
      </p:sp>
      <p:sp>
        <p:nvSpPr>
          <p:cNvPr id="17" name="object 17"/>
          <p:cNvSpPr txBox="1"/>
          <p:nvPr/>
        </p:nvSpPr>
        <p:spPr>
          <a:xfrm>
            <a:off x="8817428" y="4767830"/>
            <a:ext cx="1203649" cy="503758"/>
          </a:xfrm>
          <a:prstGeom prst="rect">
            <a:avLst/>
          </a:prstGeom>
          <a:ln w="38100">
            <a:solidFill>
              <a:schemeClr val="accent2"/>
            </a:solidFill>
          </a:ln>
        </p:spPr>
        <p:txBody>
          <a:bodyPr vert="horz" wrap="square" lIns="0" tIns="11206" rIns="0" bIns="0" rtlCol="0">
            <a:spAutoFit/>
          </a:bodyPr>
          <a:lstStyle/>
          <a:p>
            <a:pPr marL="11206" algn="ctr">
              <a:spcBef>
                <a:spcPts val="88"/>
              </a:spcBef>
            </a:pPr>
            <a:r>
              <a:rPr sz="3200" spc="26" dirty="0">
                <a:latin typeface="Calibri"/>
                <a:cs typeface="Calibri"/>
              </a:rPr>
              <a:t>D</a:t>
            </a:r>
            <a:r>
              <a:rPr sz="3200" spc="13" dirty="0">
                <a:latin typeface="Calibri"/>
                <a:cs typeface="Calibri"/>
              </a:rPr>
              <a:t>a</a:t>
            </a:r>
            <a:r>
              <a:rPr sz="3200" spc="-4" dirty="0">
                <a:latin typeface="Calibri"/>
                <a:cs typeface="Calibri"/>
              </a:rPr>
              <a:t>t</a:t>
            </a:r>
            <a:r>
              <a:rPr sz="3200" spc="9" dirty="0">
                <a:latin typeface="Calibri"/>
                <a:cs typeface="Calibri"/>
              </a:rPr>
              <a:t>e</a:t>
            </a:r>
            <a:endParaRPr sz="3200" dirty="0">
              <a:latin typeface="Calibri"/>
              <a:cs typeface="Calibri"/>
            </a:endParaRPr>
          </a:p>
        </p:txBody>
      </p:sp>
      <p:sp>
        <p:nvSpPr>
          <p:cNvPr id="18" name="object 18"/>
          <p:cNvSpPr/>
          <p:nvPr/>
        </p:nvSpPr>
        <p:spPr>
          <a:xfrm>
            <a:off x="6802016" y="1757322"/>
            <a:ext cx="1628950" cy="262552"/>
          </a:xfrm>
          <a:custGeom>
            <a:avLst/>
            <a:gdLst/>
            <a:ahLst/>
            <a:cxnLst/>
            <a:rect l="l" t="t" r="r" b="b"/>
            <a:pathLst>
              <a:path w="2108200" h="710564">
                <a:moveTo>
                  <a:pt x="124968" y="18288"/>
                </a:moveTo>
                <a:lnTo>
                  <a:pt x="123444" y="10668"/>
                </a:lnTo>
                <a:lnTo>
                  <a:pt x="121920" y="4572"/>
                </a:lnTo>
                <a:lnTo>
                  <a:pt x="114300" y="0"/>
                </a:lnTo>
                <a:lnTo>
                  <a:pt x="108204" y="1524"/>
                </a:lnTo>
                <a:lnTo>
                  <a:pt x="0" y="24384"/>
                </a:lnTo>
                <a:lnTo>
                  <a:pt x="21336" y="47897"/>
                </a:lnTo>
                <a:lnTo>
                  <a:pt x="21336" y="44196"/>
                </a:lnTo>
                <a:lnTo>
                  <a:pt x="28956" y="21336"/>
                </a:lnTo>
                <a:lnTo>
                  <a:pt x="72505" y="35256"/>
                </a:lnTo>
                <a:lnTo>
                  <a:pt x="112776" y="25908"/>
                </a:lnTo>
                <a:lnTo>
                  <a:pt x="120396" y="24384"/>
                </a:lnTo>
                <a:lnTo>
                  <a:pt x="124968" y="18288"/>
                </a:lnTo>
                <a:close/>
              </a:path>
              <a:path w="2108200" h="710564">
                <a:moveTo>
                  <a:pt x="72505" y="35256"/>
                </a:moveTo>
                <a:lnTo>
                  <a:pt x="28956" y="21336"/>
                </a:lnTo>
                <a:lnTo>
                  <a:pt x="21336" y="44196"/>
                </a:lnTo>
                <a:lnTo>
                  <a:pt x="27432" y="46149"/>
                </a:lnTo>
                <a:lnTo>
                  <a:pt x="27432" y="45720"/>
                </a:lnTo>
                <a:lnTo>
                  <a:pt x="33528" y="24384"/>
                </a:lnTo>
                <a:lnTo>
                  <a:pt x="48453" y="40840"/>
                </a:lnTo>
                <a:lnTo>
                  <a:pt x="72505" y="35256"/>
                </a:lnTo>
                <a:close/>
              </a:path>
              <a:path w="2108200" h="710564">
                <a:moveTo>
                  <a:pt x="97536" y="103632"/>
                </a:moveTo>
                <a:lnTo>
                  <a:pt x="97536" y="94488"/>
                </a:lnTo>
                <a:lnTo>
                  <a:pt x="92964" y="89916"/>
                </a:lnTo>
                <a:lnTo>
                  <a:pt x="63850" y="57816"/>
                </a:lnTo>
                <a:lnTo>
                  <a:pt x="21336" y="44196"/>
                </a:lnTo>
                <a:lnTo>
                  <a:pt x="21336" y="47897"/>
                </a:lnTo>
                <a:lnTo>
                  <a:pt x="74676" y="106680"/>
                </a:lnTo>
                <a:lnTo>
                  <a:pt x="79248" y="112776"/>
                </a:lnTo>
                <a:lnTo>
                  <a:pt x="86868" y="112776"/>
                </a:lnTo>
                <a:lnTo>
                  <a:pt x="91440" y="108204"/>
                </a:lnTo>
                <a:lnTo>
                  <a:pt x="97536" y="103632"/>
                </a:lnTo>
                <a:close/>
              </a:path>
              <a:path w="2108200" h="710564">
                <a:moveTo>
                  <a:pt x="48453" y="40840"/>
                </a:moveTo>
                <a:lnTo>
                  <a:pt x="33528" y="24384"/>
                </a:lnTo>
                <a:lnTo>
                  <a:pt x="27432" y="45720"/>
                </a:lnTo>
                <a:lnTo>
                  <a:pt x="48453" y="40840"/>
                </a:lnTo>
                <a:close/>
              </a:path>
              <a:path w="2108200" h="710564">
                <a:moveTo>
                  <a:pt x="63850" y="57816"/>
                </a:moveTo>
                <a:lnTo>
                  <a:pt x="48453" y="40840"/>
                </a:lnTo>
                <a:lnTo>
                  <a:pt x="27432" y="45720"/>
                </a:lnTo>
                <a:lnTo>
                  <a:pt x="27432" y="46149"/>
                </a:lnTo>
                <a:lnTo>
                  <a:pt x="63850" y="57816"/>
                </a:lnTo>
                <a:close/>
              </a:path>
              <a:path w="2108200" h="710564">
                <a:moveTo>
                  <a:pt x="2107692" y="685800"/>
                </a:moveTo>
                <a:lnTo>
                  <a:pt x="72505" y="35256"/>
                </a:lnTo>
                <a:lnTo>
                  <a:pt x="48453" y="40840"/>
                </a:lnTo>
                <a:lnTo>
                  <a:pt x="63850" y="57816"/>
                </a:lnTo>
                <a:lnTo>
                  <a:pt x="2100072" y="710184"/>
                </a:lnTo>
                <a:lnTo>
                  <a:pt x="2107692" y="685800"/>
                </a:lnTo>
                <a:close/>
              </a:path>
            </a:pathLst>
          </a:custGeom>
          <a:solidFill>
            <a:srgbClr val="FFBF00"/>
          </a:solidFill>
          <a:ln w="38100">
            <a:solidFill>
              <a:schemeClr val="accent2"/>
            </a:solidFill>
          </a:ln>
        </p:spPr>
        <p:txBody>
          <a:bodyPr wrap="square" lIns="0" tIns="0" rIns="0" bIns="0" rtlCol="0"/>
          <a:lstStyle/>
          <a:p>
            <a:endParaRPr sz="2000"/>
          </a:p>
        </p:txBody>
      </p:sp>
      <p:sp>
        <p:nvSpPr>
          <p:cNvPr id="19" name="object 19"/>
          <p:cNvSpPr/>
          <p:nvPr/>
        </p:nvSpPr>
        <p:spPr>
          <a:xfrm>
            <a:off x="6279502" y="4620373"/>
            <a:ext cx="2453951" cy="147458"/>
          </a:xfrm>
          <a:custGeom>
            <a:avLst/>
            <a:gdLst/>
            <a:ahLst/>
            <a:cxnLst/>
            <a:rect l="l" t="t" r="r" b="b"/>
            <a:pathLst>
              <a:path w="2108200" h="710564">
                <a:moveTo>
                  <a:pt x="124968" y="18288"/>
                </a:moveTo>
                <a:lnTo>
                  <a:pt x="123444" y="10668"/>
                </a:lnTo>
                <a:lnTo>
                  <a:pt x="121920" y="4572"/>
                </a:lnTo>
                <a:lnTo>
                  <a:pt x="114300" y="0"/>
                </a:lnTo>
                <a:lnTo>
                  <a:pt x="108204" y="1524"/>
                </a:lnTo>
                <a:lnTo>
                  <a:pt x="0" y="24384"/>
                </a:lnTo>
                <a:lnTo>
                  <a:pt x="21336" y="47897"/>
                </a:lnTo>
                <a:lnTo>
                  <a:pt x="21336" y="44196"/>
                </a:lnTo>
                <a:lnTo>
                  <a:pt x="28956" y="21336"/>
                </a:lnTo>
                <a:lnTo>
                  <a:pt x="72505" y="35256"/>
                </a:lnTo>
                <a:lnTo>
                  <a:pt x="112776" y="25908"/>
                </a:lnTo>
                <a:lnTo>
                  <a:pt x="120396" y="24384"/>
                </a:lnTo>
                <a:lnTo>
                  <a:pt x="124968" y="18288"/>
                </a:lnTo>
                <a:close/>
              </a:path>
              <a:path w="2108200" h="710564">
                <a:moveTo>
                  <a:pt x="72505" y="35256"/>
                </a:moveTo>
                <a:lnTo>
                  <a:pt x="28956" y="21336"/>
                </a:lnTo>
                <a:lnTo>
                  <a:pt x="21336" y="44196"/>
                </a:lnTo>
                <a:lnTo>
                  <a:pt x="27432" y="46149"/>
                </a:lnTo>
                <a:lnTo>
                  <a:pt x="27432" y="45720"/>
                </a:lnTo>
                <a:lnTo>
                  <a:pt x="33528" y="24384"/>
                </a:lnTo>
                <a:lnTo>
                  <a:pt x="48453" y="40840"/>
                </a:lnTo>
                <a:lnTo>
                  <a:pt x="72505" y="35256"/>
                </a:lnTo>
                <a:close/>
              </a:path>
              <a:path w="2108200" h="710564">
                <a:moveTo>
                  <a:pt x="97536" y="103632"/>
                </a:moveTo>
                <a:lnTo>
                  <a:pt x="97536" y="94488"/>
                </a:lnTo>
                <a:lnTo>
                  <a:pt x="92964" y="89916"/>
                </a:lnTo>
                <a:lnTo>
                  <a:pt x="63850" y="57816"/>
                </a:lnTo>
                <a:lnTo>
                  <a:pt x="21336" y="44196"/>
                </a:lnTo>
                <a:lnTo>
                  <a:pt x="21336" y="47897"/>
                </a:lnTo>
                <a:lnTo>
                  <a:pt x="74676" y="106680"/>
                </a:lnTo>
                <a:lnTo>
                  <a:pt x="79248" y="112776"/>
                </a:lnTo>
                <a:lnTo>
                  <a:pt x="86868" y="112776"/>
                </a:lnTo>
                <a:lnTo>
                  <a:pt x="91440" y="108204"/>
                </a:lnTo>
                <a:lnTo>
                  <a:pt x="97536" y="103632"/>
                </a:lnTo>
                <a:close/>
              </a:path>
              <a:path w="2108200" h="710564">
                <a:moveTo>
                  <a:pt x="48453" y="40840"/>
                </a:moveTo>
                <a:lnTo>
                  <a:pt x="33528" y="24384"/>
                </a:lnTo>
                <a:lnTo>
                  <a:pt x="27432" y="45720"/>
                </a:lnTo>
                <a:lnTo>
                  <a:pt x="48453" y="40840"/>
                </a:lnTo>
                <a:close/>
              </a:path>
              <a:path w="2108200" h="710564">
                <a:moveTo>
                  <a:pt x="63850" y="57816"/>
                </a:moveTo>
                <a:lnTo>
                  <a:pt x="48453" y="40840"/>
                </a:lnTo>
                <a:lnTo>
                  <a:pt x="27432" y="45720"/>
                </a:lnTo>
                <a:lnTo>
                  <a:pt x="27432" y="46149"/>
                </a:lnTo>
                <a:lnTo>
                  <a:pt x="63850" y="57816"/>
                </a:lnTo>
                <a:close/>
              </a:path>
              <a:path w="2108200" h="710564">
                <a:moveTo>
                  <a:pt x="2107692" y="685800"/>
                </a:moveTo>
                <a:lnTo>
                  <a:pt x="72505" y="35256"/>
                </a:lnTo>
                <a:lnTo>
                  <a:pt x="48453" y="40840"/>
                </a:lnTo>
                <a:lnTo>
                  <a:pt x="63850" y="57816"/>
                </a:lnTo>
                <a:lnTo>
                  <a:pt x="2100072" y="710184"/>
                </a:lnTo>
                <a:lnTo>
                  <a:pt x="2107692" y="685800"/>
                </a:lnTo>
                <a:close/>
              </a:path>
            </a:pathLst>
          </a:custGeom>
          <a:solidFill>
            <a:srgbClr val="FFBF00"/>
          </a:solidFill>
          <a:ln w="38100">
            <a:solidFill>
              <a:schemeClr val="accent2"/>
            </a:solidFill>
          </a:ln>
        </p:spPr>
        <p:txBody>
          <a:bodyPr wrap="square" lIns="0" tIns="0" rIns="0" bIns="0" rtlCol="0"/>
          <a:lstStyle/>
          <a:p>
            <a:endParaRPr sz="2000">
              <a:ln>
                <a:solidFill>
                  <a:schemeClr val="accent2">
                    <a:lumMod val="75000"/>
                  </a:schemeClr>
                </a:solidFill>
              </a:ln>
            </a:endParaRPr>
          </a:p>
        </p:txBody>
      </p:sp>
    </p:spTree>
    <p:extLst>
      <p:ext uri="{BB962C8B-B14F-4D97-AF65-F5344CB8AC3E}">
        <p14:creationId xmlns:p14="http://schemas.microsoft.com/office/powerpoint/2010/main" val="9479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animBg="1"/>
      <p:bldP spid="14"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9100" y="438539"/>
            <a:ext cx="6077578" cy="565313"/>
          </a:xfrm>
          <a:prstGeom prst="rect">
            <a:avLst/>
          </a:prstGeom>
        </p:spPr>
        <p:txBody>
          <a:bodyPr vert="horz" wrap="square" lIns="0" tIns="11206" rIns="0" bIns="0" rtlCol="0" anchor="t">
            <a:spAutoFit/>
          </a:bodyPr>
          <a:lstStyle/>
          <a:p>
            <a:pPr marL="11206">
              <a:lnSpc>
                <a:spcPct val="100000"/>
              </a:lnSpc>
              <a:spcBef>
                <a:spcPts val="88"/>
              </a:spcBef>
            </a:pPr>
            <a:r>
              <a:rPr sz="3600" spc="13" dirty="0"/>
              <a:t>Where </a:t>
            </a:r>
            <a:r>
              <a:rPr sz="3600" spc="22" dirty="0"/>
              <a:t>does </a:t>
            </a:r>
            <a:r>
              <a:rPr sz="3600" spc="26" dirty="0"/>
              <a:t>the </a:t>
            </a:r>
            <a:r>
              <a:rPr lang="en-US" sz="3600" spc="13" dirty="0"/>
              <a:t>opinion </a:t>
            </a:r>
            <a:r>
              <a:rPr sz="3600" spc="18" dirty="0"/>
              <a:t>begin?</a:t>
            </a:r>
            <a:endParaRPr sz="3600" dirty="0"/>
          </a:p>
        </p:txBody>
      </p:sp>
      <p:sp>
        <p:nvSpPr>
          <p:cNvPr id="4" name="object 4"/>
          <p:cNvSpPr txBox="1"/>
          <p:nvPr/>
        </p:nvSpPr>
        <p:spPr>
          <a:xfrm>
            <a:off x="10257239" y="541176"/>
            <a:ext cx="1265144" cy="1857975"/>
          </a:xfrm>
          <a:prstGeom prst="rect">
            <a:avLst/>
          </a:prstGeom>
          <a:ln w="38100">
            <a:solidFill>
              <a:schemeClr val="accent2"/>
            </a:solidFill>
          </a:ln>
        </p:spPr>
        <p:txBody>
          <a:bodyPr vert="horz" wrap="square" lIns="0" tIns="11206" rIns="0" bIns="0" rtlCol="0">
            <a:spAutoFit/>
          </a:bodyPr>
          <a:lstStyle/>
          <a:p>
            <a:pPr marL="11206" marR="4483" algn="just">
              <a:spcBef>
                <a:spcPts val="88"/>
              </a:spcBef>
            </a:pPr>
            <a:r>
              <a:rPr sz="2400" spc="9" dirty="0">
                <a:latin typeface="Calibri"/>
                <a:cs typeface="Calibri"/>
              </a:rPr>
              <a:t>Case </a:t>
            </a:r>
            <a:r>
              <a:rPr sz="2400" spc="18" dirty="0">
                <a:latin typeface="Calibri"/>
                <a:cs typeface="Calibri"/>
              </a:rPr>
              <a:t>begins  </a:t>
            </a:r>
            <a:r>
              <a:rPr sz="2400" spc="9" dirty="0">
                <a:latin typeface="Calibri"/>
                <a:cs typeface="Calibri"/>
              </a:rPr>
              <a:t>after</a:t>
            </a:r>
            <a:r>
              <a:rPr sz="2400" spc="-75" dirty="0">
                <a:latin typeface="Calibri"/>
                <a:cs typeface="Calibri"/>
              </a:rPr>
              <a:t> </a:t>
            </a:r>
            <a:r>
              <a:rPr sz="2400" dirty="0">
                <a:latin typeface="Calibri"/>
                <a:cs typeface="Calibri"/>
              </a:rPr>
              <a:t>judge’s  </a:t>
            </a:r>
            <a:r>
              <a:rPr sz="2400" spc="22" dirty="0">
                <a:latin typeface="Calibri"/>
                <a:cs typeface="Calibri"/>
              </a:rPr>
              <a:t>name</a:t>
            </a:r>
            <a:endParaRPr sz="2400" dirty="0">
              <a:latin typeface="Calibri"/>
              <a:cs typeface="Calibri"/>
            </a:endParaRPr>
          </a:p>
        </p:txBody>
      </p:sp>
      <p:sp>
        <p:nvSpPr>
          <p:cNvPr id="5" name="object 5"/>
          <p:cNvSpPr/>
          <p:nvPr/>
        </p:nvSpPr>
        <p:spPr>
          <a:xfrm>
            <a:off x="2023528" y="1384499"/>
            <a:ext cx="8053735" cy="5340320"/>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flipV="1">
            <a:off x="7884367" y="1110343"/>
            <a:ext cx="2372872" cy="1184988"/>
          </a:xfrm>
          <a:custGeom>
            <a:avLst/>
            <a:gdLst/>
            <a:ahLst/>
            <a:cxnLst/>
            <a:rect l="l" t="t" r="r" b="b"/>
            <a:pathLst>
              <a:path w="2369820" h="1534795">
                <a:moveTo>
                  <a:pt x="123444" y="12192"/>
                </a:moveTo>
                <a:lnTo>
                  <a:pt x="117348" y="6096"/>
                </a:lnTo>
                <a:lnTo>
                  <a:pt x="109728" y="6012"/>
                </a:lnTo>
                <a:lnTo>
                  <a:pt x="0" y="0"/>
                </a:lnTo>
                <a:lnTo>
                  <a:pt x="15240" y="30018"/>
                </a:lnTo>
                <a:lnTo>
                  <a:pt x="15240" y="24384"/>
                </a:lnTo>
                <a:lnTo>
                  <a:pt x="28956" y="3048"/>
                </a:lnTo>
                <a:lnTo>
                  <a:pt x="69314" y="29086"/>
                </a:lnTo>
                <a:lnTo>
                  <a:pt x="109728" y="30480"/>
                </a:lnTo>
                <a:lnTo>
                  <a:pt x="115824" y="32004"/>
                </a:lnTo>
                <a:lnTo>
                  <a:pt x="121920" y="25908"/>
                </a:lnTo>
                <a:lnTo>
                  <a:pt x="121920" y="18288"/>
                </a:lnTo>
                <a:lnTo>
                  <a:pt x="123444" y="12192"/>
                </a:lnTo>
                <a:close/>
              </a:path>
              <a:path w="2369820" h="1534795">
                <a:moveTo>
                  <a:pt x="69314" y="29086"/>
                </a:moveTo>
                <a:lnTo>
                  <a:pt x="28956" y="3048"/>
                </a:lnTo>
                <a:lnTo>
                  <a:pt x="15240" y="24384"/>
                </a:lnTo>
                <a:lnTo>
                  <a:pt x="21336" y="28317"/>
                </a:lnTo>
                <a:lnTo>
                  <a:pt x="21336" y="27432"/>
                </a:lnTo>
                <a:lnTo>
                  <a:pt x="33528" y="9144"/>
                </a:lnTo>
                <a:lnTo>
                  <a:pt x="43236" y="28187"/>
                </a:lnTo>
                <a:lnTo>
                  <a:pt x="69314" y="29086"/>
                </a:lnTo>
                <a:close/>
              </a:path>
              <a:path w="2369820" h="1534795">
                <a:moveTo>
                  <a:pt x="76200" y="92964"/>
                </a:moveTo>
                <a:lnTo>
                  <a:pt x="54068" y="49435"/>
                </a:lnTo>
                <a:lnTo>
                  <a:pt x="15240" y="24384"/>
                </a:lnTo>
                <a:lnTo>
                  <a:pt x="15240" y="30018"/>
                </a:lnTo>
                <a:lnTo>
                  <a:pt x="53340" y="105156"/>
                </a:lnTo>
                <a:lnTo>
                  <a:pt x="60960" y="108204"/>
                </a:lnTo>
                <a:lnTo>
                  <a:pt x="67056" y="103632"/>
                </a:lnTo>
                <a:lnTo>
                  <a:pt x="73152" y="100584"/>
                </a:lnTo>
                <a:lnTo>
                  <a:pt x="76200" y="92964"/>
                </a:lnTo>
                <a:close/>
              </a:path>
              <a:path w="2369820" h="1534795">
                <a:moveTo>
                  <a:pt x="43236" y="28187"/>
                </a:moveTo>
                <a:lnTo>
                  <a:pt x="33528" y="9144"/>
                </a:lnTo>
                <a:lnTo>
                  <a:pt x="21336" y="27432"/>
                </a:lnTo>
                <a:lnTo>
                  <a:pt x="43236" y="28187"/>
                </a:lnTo>
                <a:close/>
              </a:path>
              <a:path w="2369820" h="1534795">
                <a:moveTo>
                  <a:pt x="54068" y="49435"/>
                </a:moveTo>
                <a:lnTo>
                  <a:pt x="43236" y="28187"/>
                </a:lnTo>
                <a:lnTo>
                  <a:pt x="21336" y="27432"/>
                </a:lnTo>
                <a:lnTo>
                  <a:pt x="21336" y="28317"/>
                </a:lnTo>
                <a:lnTo>
                  <a:pt x="54068" y="49435"/>
                </a:lnTo>
                <a:close/>
              </a:path>
              <a:path w="2369820" h="1534795">
                <a:moveTo>
                  <a:pt x="2369820" y="1513332"/>
                </a:moveTo>
                <a:lnTo>
                  <a:pt x="69314" y="29086"/>
                </a:lnTo>
                <a:lnTo>
                  <a:pt x="43236" y="28187"/>
                </a:lnTo>
                <a:lnTo>
                  <a:pt x="54068" y="49435"/>
                </a:lnTo>
                <a:lnTo>
                  <a:pt x="2356104" y="1534668"/>
                </a:lnTo>
                <a:lnTo>
                  <a:pt x="2369820" y="1513332"/>
                </a:lnTo>
                <a:close/>
              </a:path>
            </a:pathLst>
          </a:custGeom>
          <a:solidFill>
            <a:srgbClr val="FFBF00"/>
          </a:solidFill>
        </p:spPr>
        <p:txBody>
          <a:bodyPr wrap="square" lIns="0" tIns="0" rIns="0" bIns="0" rtlCol="0"/>
          <a:lstStyle/>
          <a:p>
            <a:endParaRPr sz="1588"/>
          </a:p>
        </p:txBody>
      </p:sp>
      <p:sp>
        <p:nvSpPr>
          <p:cNvPr id="9" name="object 9"/>
          <p:cNvSpPr/>
          <p:nvPr/>
        </p:nvSpPr>
        <p:spPr>
          <a:xfrm>
            <a:off x="1650370" y="1285826"/>
            <a:ext cx="505161" cy="476400"/>
          </a:xfrm>
          <a:custGeom>
            <a:avLst/>
            <a:gdLst/>
            <a:ahLst/>
            <a:cxnLst/>
            <a:rect l="l" t="t" r="r" b="b"/>
            <a:pathLst>
              <a:path w="340359" h="372110">
                <a:moveTo>
                  <a:pt x="304946" y="334441"/>
                </a:moveTo>
                <a:lnTo>
                  <a:pt x="299308" y="308127"/>
                </a:lnTo>
                <a:lnTo>
                  <a:pt x="19812" y="0"/>
                </a:lnTo>
                <a:lnTo>
                  <a:pt x="0" y="16764"/>
                </a:lnTo>
                <a:lnTo>
                  <a:pt x="281070" y="326627"/>
                </a:lnTo>
                <a:lnTo>
                  <a:pt x="304946" y="334441"/>
                </a:lnTo>
                <a:close/>
              </a:path>
              <a:path w="340359" h="372110">
                <a:moveTo>
                  <a:pt x="332232" y="369426"/>
                </a:moveTo>
                <a:lnTo>
                  <a:pt x="332232" y="344424"/>
                </a:lnTo>
                <a:lnTo>
                  <a:pt x="312420" y="361188"/>
                </a:lnTo>
                <a:lnTo>
                  <a:pt x="281070" y="326627"/>
                </a:lnTo>
                <a:lnTo>
                  <a:pt x="242316" y="313944"/>
                </a:lnTo>
                <a:lnTo>
                  <a:pt x="234696" y="312420"/>
                </a:lnTo>
                <a:lnTo>
                  <a:pt x="228600" y="315468"/>
                </a:lnTo>
                <a:lnTo>
                  <a:pt x="225552" y="323088"/>
                </a:lnTo>
                <a:lnTo>
                  <a:pt x="224028" y="329184"/>
                </a:lnTo>
                <a:lnTo>
                  <a:pt x="227076" y="336804"/>
                </a:lnTo>
                <a:lnTo>
                  <a:pt x="234696" y="338328"/>
                </a:lnTo>
                <a:lnTo>
                  <a:pt x="332232" y="369426"/>
                </a:lnTo>
                <a:close/>
              </a:path>
              <a:path w="340359" h="372110">
                <a:moveTo>
                  <a:pt x="326136" y="349582"/>
                </a:moveTo>
                <a:lnTo>
                  <a:pt x="326136" y="341376"/>
                </a:lnTo>
                <a:lnTo>
                  <a:pt x="309372" y="355092"/>
                </a:lnTo>
                <a:lnTo>
                  <a:pt x="304946" y="334441"/>
                </a:lnTo>
                <a:lnTo>
                  <a:pt x="281070" y="326627"/>
                </a:lnTo>
                <a:lnTo>
                  <a:pt x="312420" y="361188"/>
                </a:lnTo>
                <a:lnTo>
                  <a:pt x="326136" y="349582"/>
                </a:lnTo>
                <a:close/>
              </a:path>
              <a:path w="340359" h="372110">
                <a:moveTo>
                  <a:pt x="339852" y="371856"/>
                </a:moveTo>
                <a:lnTo>
                  <a:pt x="316992" y="263652"/>
                </a:lnTo>
                <a:lnTo>
                  <a:pt x="315468" y="257556"/>
                </a:lnTo>
                <a:lnTo>
                  <a:pt x="307848" y="252984"/>
                </a:lnTo>
                <a:lnTo>
                  <a:pt x="301752" y="254508"/>
                </a:lnTo>
                <a:lnTo>
                  <a:pt x="294132" y="256032"/>
                </a:lnTo>
                <a:lnTo>
                  <a:pt x="289560" y="262128"/>
                </a:lnTo>
                <a:lnTo>
                  <a:pt x="291084" y="269748"/>
                </a:lnTo>
                <a:lnTo>
                  <a:pt x="299308" y="308127"/>
                </a:lnTo>
                <a:lnTo>
                  <a:pt x="332232" y="344424"/>
                </a:lnTo>
                <a:lnTo>
                  <a:pt x="332232" y="369426"/>
                </a:lnTo>
                <a:lnTo>
                  <a:pt x="339852" y="371856"/>
                </a:lnTo>
                <a:close/>
              </a:path>
              <a:path w="340359" h="372110">
                <a:moveTo>
                  <a:pt x="332232" y="344424"/>
                </a:moveTo>
                <a:lnTo>
                  <a:pt x="299308" y="308127"/>
                </a:lnTo>
                <a:lnTo>
                  <a:pt x="304946" y="334441"/>
                </a:lnTo>
                <a:lnTo>
                  <a:pt x="326136" y="341376"/>
                </a:lnTo>
                <a:lnTo>
                  <a:pt x="326136" y="349582"/>
                </a:lnTo>
                <a:lnTo>
                  <a:pt x="332232" y="344424"/>
                </a:lnTo>
                <a:close/>
              </a:path>
              <a:path w="340359" h="372110">
                <a:moveTo>
                  <a:pt x="326136" y="341376"/>
                </a:moveTo>
                <a:lnTo>
                  <a:pt x="304946" y="334441"/>
                </a:lnTo>
                <a:lnTo>
                  <a:pt x="309372" y="355092"/>
                </a:lnTo>
                <a:lnTo>
                  <a:pt x="326136" y="341376"/>
                </a:lnTo>
                <a:close/>
              </a:path>
            </a:pathLst>
          </a:custGeom>
          <a:solidFill>
            <a:srgbClr val="FFBF00"/>
          </a:solidFill>
        </p:spPr>
        <p:txBody>
          <a:bodyPr wrap="square" lIns="0" tIns="0" rIns="0" bIns="0" rtlCol="0"/>
          <a:lstStyle/>
          <a:p>
            <a:endParaRPr sz="1588"/>
          </a:p>
        </p:txBody>
      </p:sp>
      <p:sp>
        <p:nvSpPr>
          <p:cNvPr id="11" name="object 11"/>
          <p:cNvSpPr txBox="1"/>
          <p:nvPr/>
        </p:nvSpPr>
        <p:spPr>
          <a:xfrm>
            <a:off x="986588" y="905179"/>
            <a:ext cx="856964" cy="380647"/>
          </a:xfrm>
          <a:prstGeom prst="rect">
            <a:avLst/>
          </a:prstGeom>
          <a:ln w="38100">
            <a:solidFill>
              <a:schemeClr val="accent2"/>
            </a:solidFill>
          </a:ln>
        </p:spPr>
        <p:txBody>
          <a:bodyPr vert="horz" wrap="square" lIns="0" tIns="11206" rIns="0" bIns="0" rtlCol="0">
            <a:spAutoFit/>
          </a:bodyPr>
          <a:lstStyle/>
          <a:p>
            <a:pPr marL="11206">
              <a:spcBef>
                <a:spcPts val="88"/>
              </a:spcBef>
            </a:pPr>
            <a:r>
              <a:rPr sz="2400" spc="-18" dirty="0">
                <a:latin typeface="Calibri"/>
                <a:cs typeface="Calibri"/>
              </a:rPr>
              <a:t>P</a:t>
            </a:r>
            <a:r>
              <a:rPr sz="2400" spc="31" dirty="0">
                <a:latin typeface="Calibri"/>
                <a:cs typeface="Calibri"/>
              </a:rPr>
              <a:t>a</a:t>
            </a:r>
            <a:r>
              <a:rPr sz="2400" spc="-18" dirty="0">
                <a:latin typeface="Calibri"/>
                <a:cs typeface="Calibri"/>
              </a:rPr>
              <a:t>g</a:t>
            </a:r>
            <a:r>
              <a:rPr sz="2400" spc="9" dirty="0">
                <a:latin typeface="Calibri"/>
                <a:cs typeface="Calibri"/>
              </a:rPr>
              <a:t>e</a:t>
            </a:r>
            <a:endParaRPr sz="2400" dirty="0">
              <a:latin typeface="Calibri"/>
              <a:cs typeface="Calibri"/>
            </a:endParaRPr>
          </a:p>
        </p:txBody>
      </p:sp>
      <p:sp>
        <p:nvSpPr>
          <p:cNvPr id="13" name="object 13"/>
          <p:cNvSpPr txBox="1"/>
          <p:nvPr/>
        </p:nvSpPr>
        <p:spPr>
          <a:xfrm>
            <a:off x="354563" y="4045622"/>
            <a:ext cx="1405507" cy="380647"/>
          </a:xfrm>
          <a:prstGeom prst="rect">
            <a:avLst/>
          </a:prstGeom>
          <a:ln w="38100">
            <a:solidFill>
              <a:schemeClr val="accent2"/>
            </a:solidFill>
          </a:ln>
        </p:spPr>
        <p:txBody>
          <a:bodyPr vert="horz" wrap="square" lIns="0" tIns="11206" rIns="0" bIns="0" rtlCol="0">
            <a:spAutoFit/>
          </a:bodyPr>
          <a:lstStyle/>
          <a:p>
            <a:pPr marL="11206">
              <a:spcBef>
                <a:spcPts val="88"/>
              </a:spcBef>
            </a:pPr>
            <a:r>
              <a:rPr sz="2400" spc="13" dirty="0">
                <a:latin typeface="Calibri"/>
                <a:cs typeface="Calibri"/>
              </a:rPr>
              <a:t>Headnotes</a:t>
            </a:r>
            <a:endParaRPr sz="2400" dirty="0">
              <a:latin typeface="Calibri"/>
              <a:cs typeface="Calibri"/>
            </a:endParaRPr>
          </a:p>
        </p:txBody>
      </p:sp>
      <p:sp>
        <p:nvSpPr>
          <p:cNvPr id="14" name="object 14"/>
          <p:cNvSpPr/>
          <p:nvPr/>
        </p:nvSpPr>
        <p:spPr>
          <a:xfrm flipH="1" flipV="1">
            <a:off x="1586435" y="4423221"/>
            <a:ext cx="610729" cy="421201"/>
          </a:xfrm>
          <a:custGeom>
            <a:avLst/>
            <a:gdLst/>
            <a:ahLst/>
            <a:cxnLst/>
            <a:rect l="l" t="t" r="r" b="b"/>
            <a:pathLst>
              <a:path w="208914" h="1071879">
                <a:moveTo>
                  <a:pt x="115824" y="100584"/>
                </a:moveTo>
                <a:lnTo>
                  <a:pt x="115824" y="92964"/>
                </a:lnTo>
                <a:lnTo>
                  <a:pt x="111252" y="86868"/>
                </a:lnTo>
                <a:lnTo>
                  <a:pt x="42672" y="0"/>
                </a:lnTo>
                <a:lnTo>
                  <a:pt x="1524" y="102108"/>
                </a:lnTo>
                <a:lnTo>
                  <a:pt x="0" y="109728"/>
                </a:lnTo>
                <a:lnTo>
                  <a:pt x="3048" y="115824"/>
                </a:lnTo>
                <a:lnTo>
                  <a:pt x="15240" y="121920"/>
                </a:lnTo>
                <a:lnTo>
                  <a:pt x="22860" y="118872"/>
                </a:lnTo>
                <a:lnTo>
                  <a:pt x="25908" y="112776"/>
                </a:lnTo>
                <a:lnTo>
                  <a:pt x="35052" y="90331"/>
                </a:lnTo>
                <a:lnTo>
                  <a:pt x="35052" y="27432"/>
                </a:lnTo>
                <a:lnTo>
                  <a:pt x="59436" y="24384"/>
                </a:lnTo>
                <a:lnTo>
                  <a:pt x="66007" y="70317"/>
                </a:lnTo>
                <a:lnTo>
                  <a:pt x="91440" y="102108"/>
                </a:lnTo>
                <a:lnTo>
                  <a:pt x="96012" y="108204"/>
                </a:lnTo>
                <a:lnTo>
                  <a:pt x="103632" y="109728"/>
                </a:lnTo>
                <a:lnTo>
                  <a:pt x="115824" y="100584"/>
                </a:lnTo>
                <a:close/>
              </a:path>
              <a:path w="208914" h="1071879">
                <a:moveTo>
                  <a:pt x="66007" y="70317"/>
                </a:moveTo>
                <a:lnTo>
                  <a:pt x="59436" y="24384"/>
                </a:lnTo>
                <a:lnTo>
                  <a:pt x="35052" y="27432"/>
                </a:lnTo>
                <a:lnTo>
                  <a:pt x="36576" y="38194"/>
                </a:lnTo>
                <a:lnTo>
                  <a:pt x="36576" y="33528"/>
                </a:lnTo>
                <a:lnTo>
                  <a:pt x="59436" y="30480"/>
                </a:lnTo>
                <a:lnTo>
                  <a:pt x="59436" y="62103"/>
                </a:lnTo>
                <a:lnTo>
                  <a:pt x="66007" y="70317"/>
                </a:lnTo>
                <a:close/>
              </a:path>
              <a:path w="208914" h="1071879">
                <a:moveTo>
                  <a:pt x="41661" y="74108"/>
                </a:moveTo>
                <a:lnTo>
                  <a:pt x="35052" y="27432"/>
                </a:lnTo>
                <a:lnTo>
                  <a:pt x="35052" y="90331"/>
                </a:lnTo>
                <a:lnTo>
                  <a:pt x="41661" y="74108"/>
                </a:lnTo>
                <a:close/>
              </a:path>
              <a:path w="208914" h="1071879">
                <a:moveTo>
                  <a:pt x="59436" y="30480"/>
                </a:moveTo>
                <a:lnTo>
                  <a:pt x="36576" y="33528"/>
                </a:lnTo>
                <a:lnTo>
                  <a:pt x="50899" y="51432"/>
                </a:lnTo>
                <a:lnTo>
                  <a:pt x="59436" y="30480"/>
                </a:lnTo>
                <a:close/>
              </a:path>
              <a:path w="208914" h="1071879">
                <a:moveTo>
                  <a:pt x="50899" y="51432"/>
                </a:moveTo>
                <a:lnTo>
                  <a:pt x="36576" y="33528"/>
                </a:lnTo>
                <a:lnTo>
                  <a:pt x="36576" y="38194"/>
                </a:lnTo>
                <a:lnTo>
                  <a:pt x="41661" y="74108"/>
                </a:lnTo>
                <a:lnTo>
                  <a:pt x="50899" y="51432"/>
                </a:lnTo>
                <a:close/>
              </a:path>
              <a:path w="208914" h="1071879">
                <a:moveTo>
                  <a:pt x="208788" y="1068324"/>
                </a:moveTo>
                <a:lnTo>
                  <a:pt x="66007" y="70317"/>
                </a:lnTo>
                <a:lnTo>
                  <a:pt x="50899" y="51432"/>
                </a:lnTo>
                <a:lnTo>
                  <a:pt x="41661" y="74108"/>
                </a:lnTo>
                <a:lnTo>
                  <a:pt x="182880" y="1071372"/>
                </a:lnTo>
                <a:lnTo>
                  <a:pt x="208788" y="1068324"/>
                </a:lnTo>
                <a:close/>
              </a:path>
              <a:path w="208914" h="1071879">
                <a:moveTo>
                  <a:pt x="59436" y="62103"/>
                </a:moveTo>
                <a:lnTo>
                  <a:pt x="59436" y="30480"/>
                </a:lnTo>
                <a:lnTo>
                  <a:pt x="50899" y="51432"/>
                </a:lnTo>
                <a:lnTo>
                  <a:pt x="59436" y="62103"/>
                </a:lnTo>
                <a:close/>
              </a:path>
            </a:pathLst>
          </a:custGeom>
          <a:solidFill>
            <a:srgbClr val="FFBF00"/>
          </a:solidFill>
        </p:spPr>
        <p:txBody>
          <a:bodyPr wrap="square" lIns="0" tIns="0" rIns="0" bIns="0" rtlCol="0"/>
          <a:lstStyle/>
          <a:p>
            <a:endParaRPr sz="1588"/>
          </a:p>
        </p:txBody>
      </p:sp>
      <p:sp>
        <p:nvSpPr>
          <p:cNvPr id="15" name="object 15"/>
          <p:cNvSpPr/>
          <p:nvPr/>
        </p:nvSpPr>
        <p:spPr>
          <a:xfrm flipH="1">
            <a:off x="1598128" y="3433666"/>
            <a:ext cx="599035" cy="611956"/>
          </a:xfrm>
          <a:custGeom>
            <a:avLst/>
            <a:gdLst/>
            <a:ahLst/>
            <a:cxnLst/>
            <a:rect l="l" t="t" r="r" b="b"/>
            <a:pathLst>
              <a:path w="208914" h="1071879">
                <a:moveTo>
                  <a:pt x="115824" y="100584"/>
                </a:moveTo>
                <a:lnTo>
                  <a:pt x="115824" y="92964"/>
                </a:lnTo>
                <a:lnTo>
                  <a:pt x="111252" y="86868"/>
                </a:lnTo>
                <a:lnTo>
                  <a:pt x="42672" y="0"/>
                </a:lnTo>
                <a:lnTo>
                  <a:pt x="1524" y="102108"/>
                </a:lnTo>
                <a:lnTo>
                  <a:pt x="0" y="109728"/>
                </a:lnTo>
                <a:lnTo>
                  <a:pt x="3048" y="115824"/>
                </a:lnTo>
                <a:lnTo>
                  <a:pt x="15240" y="121920"/>
                </a:lnTo>
                <a:lnTo>
                  <a:pt x="22860" y="118872"/>
                </a:lnTo>
                <a:lnTo>
                  <a:pt x="25908" y="112776"/>
                </a:lnTo>
                <a:lnTo>
                  <a:pt x="35052" y="90331"/>
                </a:lnTo>
                <a:lnTo>
                  <a:pt x="35052" y="27432"/>
                </a:lnTo>
                <a:lnTo>
                  <a:pt x="59436" y="24384"/>
                </a:lnTo>
                <a:lnTo>
                  <a:pt x="66007" y="70317"/>
                </a:lnTo>
                <a:lnTo>
                  <a:pt x="91440" y="102108"/>
                </a:lnTo>
                <a:lnTo>
                  <a:pt x="96012" y="108204"/>
                </a:lnTo>
                <a:lnTo>
                  <a:pt x="103632" y="109728"/>
                </a:lnTo>
                <a:lnTo>
                  <a:pt x="115824" y="100584"/>
                </a:lnTo>
                <a:close/>
              </a:path>
              <a:path w="208914" h="1071879">
                <a:moveTo>
                  <a:pt x="66007" y="70317"/>
                </a:moveTo>
                <a:lnTo>
                  <a:pt x="59436" y="24384"/>
                </a:lnTo>
                <a:lnTo>
                  <a:pt x="35052" y="27432"/>
                </a:lnTo>
                <a:lnTo>
                  <a:pt x="36576" y="38194"/>
                </a:lnTo>
                <a:lnTo>
                  <a:pt x="36576" y="33528"/>
                </a:lnTo>
                <a:lnTo>
                  <a:pt x="59436" y="30480"/>
                </a:lnTo>
                <a:lnTo>
                  <a:pt x="59436" y="62103"/>
                </a:lnTo>
                <a:lnTo>
                  <a:pt x="66007" y="70317"/>
                </a:lnTo>
                <a:close/>
              </a:path>
              <a:path w="208914" h="1071879">
                <a:moveTo>
                  <a:pt x="41661" y="74108"/>
                </a:moveTo>
                <a:lnTo>
                  <a:pt x="35052" y="27432"/>
                </a:lnTo>
                <a:lnTo>
                  <a:pt x="35052" y="90331"/>
                </a:lnTo>
                <a:lnTo>
                  <a:pt x="41661" y="74108"/>
                </a:lnTo>
                <a:close/>
              </a:path>
              <a:path w="208914" h="1071879">
                <a:moveTo>
                  <a:pt x="59436" y="30480"/>
                </a:moveTo>
                <a:lnTo>
                  <a:pt x="36576" y="33528"/>
                </a:lnTo>
                <a:lnTo>
                  <a:pt x="50899" y="51432"/>
                </a:lnTo>
                <a:lnTo>
                  <a:pt x="59436" y="30480"/>
                </a:lnTo>
                <a:close/>
              </a:path>
              <a:path w="208914" h="1071879">
                <a:moveTo>
                  <a:pt x="50899" y="51432"/>
                </a:moveTo>
                <a:lnTo>
                  <a:pt x="36576" y="33528"/>
                </a:lnTo>
                <a:lnTo>
                  <a:pt x="36576" y="38194"/>
                </a:lnTo>
                <a:lnTo>
                  <a:pt x="41661" y="74108"/>
                </a:lnTo>
                <a:lnTo>
                  <a:pt x="50899" y="51432"/>
                </a:lnTo>
                <a:close/>
              </a:path>
              <a:path w="208914" h="1071879">
                <a:moveTo>
                  <a:pt x="208788" y="1068324"/>
                </a:moveTo>
                <a:lnTo>
                  <a:pt x="66007" y="70317"/>
                </a:lnTo>
                <a:lnTo>
                  <a:pt x="50899" y="51432"/>
                </a:lnTo>
                <a:lnTo>
                  <a:pt x="41661" y="74108"/>
                </a:lnTo>
                <a:lnTo>
                  <a:pt x="182880" y="1071372"/>
                </a:lnTo>
                <a:lnTo>
                  <a:pt x="208788" y="1068324"/>
                </a:lnTo>
                <a:close/>
              </a:path>
              <a:path w="208914" h="1071879">
                <a:moveTo>
                  <a:pt x="59436" y="62103"/>
                </a:moveTo>
                <a:lnTo>
                  <a:pt x="59436" y="30480"/>
                </a:lnTo>
                <a:lnTo>
                  <a:pt x="50899" y="51432"/>
                </a:lnTo>
                <a:lnTo>
                  <a:pt x="59436" y="62103"/>
                </a:lnTo>
                <a:close/>
              </a:path>
            </a:pathLst>
          </a:custGeom>
          <a:solidFill>
            <a:srgbClr val="FFBF00"/>
          </a:solidFill>
        </p:spPr>
        <p:txBody>
          <a:bodyPr wrap="square" lIns="0" tIns="0" rIns="0" bIns="0" rtlCol="0"/>
          <a:lstStyle/>
          <a:p>
            <a:endParaRPr sz="1588"/>
          </a:p>
        </p:txBody>
      </p:sp>
    </p:spTree>
    <p:extLst>
      <p:ext uri="{BB962C8B-B14F-4D97-AF65-F5344CB8AC3E}">
        <p14:creationId xmlns:p14="http://schemas.microsoft.com/office/powerpoint/2010/main" val="35470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animBg="1"/>
      <p:bldP spid="11"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5"/>
          <p:cNvSpPr/>
          <p:nvPr/>
        </p:nvSpPr>
        <p:spPr>
          <a:xfrm>
            <a:off x="3749761" y="1231986"/>
            <a:ext cx="4458889" cy="5563921"/>
          </a:xfrm>
          <a:prstGeom prst="rect">
            <a:avLst/>
          </a:prstGeom>
          <a:blipFill>
            <a:blip r:embed="rId3" cstate="print"/>
            <a:stretch>
              <a:fillRect/>
            </a:stretch>
          </a:blipFill>
          <a:ln>
            <a:solidFill>
              <a:schemeClr val="accent2"/>
            </a:solidFill>
          </a:ln>
        </p:spPr>
        <p:txBody>
          <a:bodyPr wrap="square" lIns="0" tIns="0" rIns="0" bIns="0" rtlCol="0"/>
          <a:lstStyle/>
          <a:p>
            <a:endParaRPr sz="2000"/>
          </a:p>
        </p:txBody>
      </p:sp>
      <p:sp>
        <p:nvSpPr>
          <p:cNvPr id="2" name="object 2"/>
          <p:cNvSpPr txBox="1">
            <a:spLocks noGrp="1"/>
          </p:cNvSpPr>
          <p:nvPr>
            <p:ph type="title"/>
          </p:nvPr>
        </p:nvSpPr>
        <p:spPr>
          <a:xfrm>
            <a:off x="2868706" y="605117"/>
            <a:ext cx="8471647" cy="626869"/>
          </a:xfrm>
          <a:prstGeom prst="rect">
            <a:avLst/>
          </a:prstGeom>
        </p:spPr>
        <p:txBody>
          <a:bodyPr vert="horz" wrap="square" lIns="0" tIns="11206" rIns="0" bIns="0" rtlCol="0" anchor="t">
            <a:spAutoFit/>
          </a:bodyPr>
          <a:lstStyle/>
          <a:p>
            <a:pPr marL="11767">
              <a:lnSpc>
                <a:spcPct val="100000"/>
              </a:lnSpc>
              <a:spcBef>
                <a:spcPts val="88"/>
              </a:spcBef>
            </a:pPr>
            <a:r>
              <a:rPr lang="en-US" sz="4000" spc="22" dirty="0">
                <a:solidFill>
                  <a:schemeClr val="tx1"/>
                </a:solidFill>
              </a:rPr>
              <a:t>How would we cite this case?  </a:t>
            </a:r>
            <a:endParaRPr sz="4000" spc="22" dirty="0">
              <a:solidFill>
                <a:schemeClr val="tx1"/>
              </a:solidFill>
            </a:endParaRPr>
          </a:p>
        </p:txBody>
      </p:sp>
      <p:sp>
        <p:nvSpPr>
          <p:cNvPr id="3" name="Rectangle 2"/>
          <p:cNvSpPr/>
          <p:nvPr/>
        </p:nvSpPr>
        <p:spPr>
          <a:xfrm>
            <a:off x="412124" y="5056063"/>
            <a:ext cx="11281893" cy="1631216"/>
          </a:xfrm>
          <a:prstGeom prst="rect">
            <a:avLst/>
          </a:prstGeom>
          <a:solidFill>
            <a:schemeClr val="bg2"/>
          </a:solidFill>
          <a:ln w="38100">
            <a:solidFill>
              <a:schemeClr val="accent2"/>
            </a:solidFill>
          </a:ln>
        </p:spPr>
        <p:txBody>
          <a:bodyPr wrap="square">
            <a:spAutoFit/>
          </a:bodyPr>
          <a:lstStyle/>
          <a:p>
            <a:pPr fontAlgn="base"/>
            <a:endParaRPr lang="en-US" sz="2800" u="sng" dirty="0"/>
          </a:p>
          <a:p>
            <a:pPr fontAlgn="base"/>
            <a:r>
              <a:rPr lang="en-US" sz="2800" dirty="0"/>
              <a:t>     </a:t>
            </a:r>
            <a:r>
              <a:rPr lang="en-US" sz="2800" u="sng" dirty="0" err="1"/>
              <a:t>Bussell</a:t>
            </a:r>
            <a:r>
              <a:rPr lang="en-US" sz="2800" u="sng" dirty="0"/>
              <a:t> v. Tri-</a:t>
            </a:r>
            <a:r>
              <a:rPr lang="en-US" sz="2800" u="sng" dirty="0" err="1"/>
              <a:t>Cty</a:t>
            </a:r>
            <a:r>
              <a:rPr lang="en-US" sz="2800" u="sng" dirty="0"/>
              <a:t>. Humane Soc.</a:t>
            </a:r>
            <a:r>
              <a:rPr lang="en-US" sz="2800" dirty="0"/>
              <a:t>, 50 S.W.3d 303 (Mo. Ct. App. 2001).</a:t>
            </a:r>
          </a:p>
          <a:p>
            <a:pPr fontAlgn="base"/>
            <a:endParaRPr lang="en-US" sz="4400" dirty="0">
              <a:latin typeface="Calibri"/>
              <a:cs typeface="Calibri"/>
            </a:endParaRPr>
          </a:p>
        </p:txBody>
      </p:sp>
    </p:spTree>
    <p:extLst>
      <p:ext uri="{BB962C8B-B14F-4D97-AF65-F5344CB8AC3E}">
        <p14:creationId xmlns:p14="http://schemas.microsoft.com/office/powerpoint/2010/main" val="386762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9845785"/>
              </p:ext>
            </p:extLst>
          </p:nvPr>
        </p:nvGraphicFramePr>
        <p:xfrm>
          <a:off x="385894" y="151003"/>
          <a:ext cx="11618752" cy="6340103"/>
        </p:xfrm>
        <a:graphic>
          <a:graphicData uri="http://schemas.openxmlformats.org/drawingml/2006/table">
            <a:tbl>
              <a:tblPr firstRow="1" firstCol="1" bandRow="1">
                <a:tableStyleId>{72833802-FEF1-4C79-8D5D-14CF1EAF98D9}</a:tableStyleId>
              </a:tblPr>
              <a:tblGrid>
                <a:gridCol w="11618752">
                  <a:extLst>
                    <a:ext uri="{9D8B030D-6E8A-4147-A177-3AD203B41FA5}">
                      <a16:colId xmlns:a16="http://schemas.microsoft.com/office/drawing/2014/main" val="1318147839"/>
                    </a:ext>
                  </a:extLst>
                </a:gridCol>
              </a:tblGrid>
              <a:tr h="484441">
                <a:tc>
                  <a:txBody>
                    <a:bodyPr/>
                    <a:lstStyle/>
                    <a:p>
                      <a:pPr marL="0" marR="0" algn="ctr">
                        <a:lnSpc>
                          <a:spcPct val="115000"/>
                        </a:lnSpc>
                        <a:spcBef>
                          <a:spcPts val="0"/>
                        </a:spcBef>
                        <a:spcAft>
                          <a:spcPts val="0"/>
                        </a:spcAft>
                      </a:pPr>
                      <a:r>
                        <a:rPr lang="en-US" sz="3200" dirty="0">
                          <a:effectLst/>
                        </a:rPr>
                        <a:t>Law Exam Essays: I R A 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694677842"/>
                  </a:ext>
                </a:extLst>
              </a:tr>
              <a:tr h="1617873">
                <a:tc>
                  <a:txBody>
                    <a:bodyPr/>
                    <a:lstStyle/>
                    <a:p>
                      <a:pPr marL="0" marR="0" algn="l" fontAlgn="base">
                        <a:lnSpc>
                          <a:spcPct val="115000"/>
                        </a:lnSpc>
                        <a:spcBef>
                          <a:spcPts val="0"/>
                        </a:spcBef>
                        <a:spcAft>
                          <a:spcPts val="0"/>
                        </a:spcAft>
                      </a:pPr>
                      <a:r>
                        <a:rPr lang="en-US" sz="2400" dirty="0">
                          <a:effectLst/>
                        </a:rPr>
                        <a:t>Issue:</a:t>
                      </a:r>
                    </a:p>
                    <a:p>
                      <a:pPr marL="0" marR="0" algn="l" fontAlgn="base">
                        <a:lnSpc>
                          <a:spcPct val="115000"/>
                        </a:lnSpc>
                        <a:spcBef>
                          <a:spcPts val="0"/>
                        </a:spcBef>
                        <a:spcAft>
                          <a:spcPts val="1500"/>
                        </a:spcAft>
                      </a:pPr>
                      <a:r>
                        <a:rPr lang="en-US" sz="2400" b="0" dirty="0">
                          <a:effectLst/>
                        </a:rPr>
                        <a:t>Articulate the legal question to be answered. You can often find this in the “call of the question.”  Then list each</a:t>
                      </a:r>
                      <a:r>
                        <a:rPr lang="en-US" sz="2400" b="0" baseline="0" dirty="0">
                          <a:effectLst/>
                        </a:rPr>
                        <a:t> sub-issue.  </a:t>
                      </a:r>
                      <a:r>
                        <a:rPr lang="en-US" sz="240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nchor="ctr"/>
                </a:tc>
                <a:extLst>
                  <a:ext uri="{0D108BD9-81ED-4DB2-BD59-A6C34878D82A}">
                    <a16:rowId xmlns:a16="http://schemas.microsoft.com/office/drawing/2014/main" val="3946643715"/>
                  </a:ext>
                </a:extLst>
              </a:tr>
              <a:tr h="1617873">
                <a:tc>
                  <a:txBody>
                    <a:bodyPr/>
                    <a:lstStyle/>
                    <a:p>
                      <a:pPr marL="0" marR="0" algn="l" fontAlgn="base">
                        <a:lnSpc>
                          <a:spcPct val="115000"/>
                        </a:lnSpc>
                        <a:spcBef>
                          <a:spcPts val="0"/>
                        </a:spcBef>
                        <a:spcAft>
                          <a:spcPts val="0"/>
                        </a:spcAft>
                      </a:pPr>
                      <a:r>
                        <a:rPr lang="en-US" sz="2400" dirty="0">
                          <a:effectLst/>
                        </a:rPr>
                        <a:t>Rule:</a:t>
                      </a:r>
                    </a:p>
                    <a:p>
                      <a:pPr marL="0" marR="0" algn="l" fontAlgn="base">
                        <a:lnSpc>
                          <a:spcPct val="115000"/>
                        </a:lnSpc>
                        <a:spcBef>
                          <a:spcPts val="0"/>
                        </a:spcBef>
                        <a:spcAft>
                          <a:spcPts val="1500"/>
                        </a:spcAft>
                      </a:pPr>
                      <a:r>
                        <a:rPr lang="en-US" sz="2400" b="0" dirty="0">
                          <a:effectLst/>
                        </a:rPr>
                        <a:t>Articulate the governing law. Note that in essays involving multiple issues or sub-issues, you may have to do multiple IRACs.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nchor="ctr"/>
                </a:tc>
                <a:extLst>
                  <a:ext uri="{0D108BD9-81ED-4DB2-BD59-A6C34878D82A}">
                    <a16:rowId xmlns:a16="http://schemas.microsoft.com/office/drawing/2014/main" val="704238765"/>
                  </a:ext>
                </a:extLst>
              </a:tr>
              <a:tr h="1254543">
                <a:tc>
                  <a:txBody>
                    <a:bodyPr/>
                    <a:lstStyle/>
                    <a:p>
                      <a:pPr marL="0" marR="0" algn="l" fontAlgn="base">
                        <a:lnSpc>
                          <a:spcPct val="115000"/>
                        </a:lnSpc>
                        <a:spcBef>
                          <a:spcPts val="0"/>
                        </a:spcBef>
                        <a:spcAft>
                          <a:spcPts val="0"/>
                        </a:spcAft>
                      </a:pPr>
                      <a:r>
                        <a:rPr lang="en-US" sz="2400" dirty="0">
                          <a:effectLst/>
                        </a:rPr>
                        <a:t>Analysis:</a:t>
                      </a:r>
                    </a:p>
                    <a:p>
                      <a:pPr marL="0" marR="0" algn="l" fontAlgn="base">
                        <a:lnSpc>
                          <a:spcPct val="115000"/>
                        </a:lnSpc>
                        <a:spcBef>
                          <a:spcPts val="0"/>
                        </a:spcBef>
                        <a:spcAft>
                          <a:spcPts val="1500"/>
                        </a:spcAft>
                      </a:pPr>
                      <a:r>
                        <a:rPr lang="en-US" sz="2400" b="0" dirty="0">
                          <a:effectLst/>
                        </a:rPr>
                        <a:t>Apply the law to the facts.</a:t>
                      </a:r>
                      <a:r>
                        <a:rPr lang="en-US" sz="2400" b="0" baseline="0" dirty="0">
                          <a:effectLst/>
                        </a:rPr>
                        <a:t> </a:t>
                      </a:r>
                      <a:r>
                        <a:rPr lang="en-US" sz="2400" dirty="0">
                          <a:effectLst/>
                        </a:rPr>
                        <a:t>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nchor="ctr"/>
                </a:tc>
                <a:extLst>
                  <a:ext uri="{0D108BD9-81ED-4DB2-BD59-A6C34878D82A}">
                    <a16:rowId xmlns:a16="http://schemas.microsoft.com/office/drawing/2014/main" val="3421558184"/>
                  </a:ext>
                </a:extLst>
              </a:tr>
              <a:tr h="918440">
                <a:tc>
                  <a:txBody>
                    <a:bodyPr/>
                    <a:lstStyle/>
                    <a:p>
                      <a:pPr marL="0" marR="0" algn="l" fontAlgn="base">
                        <a:lnSpc>
                          <a:spcPct val="115000"/>
                        </a:lnSpc>
                        <a:spcBef>
                          <a:spcPts val="0"/>
                        </a:spcBef>
                        <a:spcAft>
                          <a:spcPts val="0"/>
                        </a:spcAft>
                      </a:pPr>
                      <a:r>
                        <a:rPr lang="en-US" sz="2400" dirty="0">
                          <a:effectLst/>
                        </a:rPr>
                        <a:t>Conclusion:</a:t>
                      </a:r>
                    </a:p>
                    <a:p>
                      <a:pPr marL="0" marR="0" algn="l" fontAlgn="base">
                        <a:lnSpc>
                          <a:spcPct val="115000"/>
                        </a:lnSpc>
                        <a:spcBef>
                          <a:spcPts val="0"/>
                        </a:spcBef>
                        <a:spcAft>
                          <a:spcPts val="1500"/>
                        </a:spcAft>
                      </a:pPr>
                      <a:r>
                        <a:rPr lang="en-US" sz="2400" b="0" dirty="0">
                          <a:effectLst/>
                        </a:rPr>
                        <a:t>Provide a sub-conclusion for each sub-issue as well as an overall conclusion.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nchor="ctr"/>
                </a:tc>
                <a:extLst>
                  <a:ext uri="{0D108BD9-81ED-4DB2-BD59-A6C34878D82A}">
                    <a16:rowId xmlns:a16="http://schemas.microsoft.com/office/drawing/2014/main" val="2722082384"/>
                  </a:ext>
                </a:extLst>
              </a:tr>
              <a:tr h="406419">
                <a:tc>
                  <a:txBody>
                    <a:bodyPr/>
                    <a:lstStyle/>
                    <a:p>
                      <a:pPr marL="0" marR="0" algn="l" fontAlgn="base">
                        <a:lnSpc>
                          <a:spcPct val="115000"/>
                        </a:lnSpc>
                        <a:spcBef>
                          <a:spcPts val="0"/>
                        </a:spcBef>
                        <a:spcAft>
                          <a:spcPts val="0"/>
                        </a:spcAft>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nchor="ctr"/>
                </a:tc>
                <a:extLst>
                  <a:ext uri="{0D108BD9-81ED-4DB2-BD59-A6C34878D82A}">
                    <a16:rowId xmlns:a16="http://schemas.microsoft.com/office/drawing/2014/main" val="2144615308"/>
                  </a:ext>
                </a:extLst>
              </a:tr>
            </a:tbl>
          </a:graphicData>
        </a:graphic>
      </p:graphicFrame>
    </p:spTree>
    <p:extLst>
      <p:ext uri="{BB962C8B-B14F-4D97-AF65-F5344CB8AC3E}">
        <p14:creationId xmlns:p14="http://schemas.microsoft.com/office/powerpoint/2010/main" val="72859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21259" y="540834"/>
            <a:ext cx="6099717" cy="1485900"/>
          </a:xfrm>
        </p:spPr>
        <p:txBody>
          <a:bodyPr/>
          <a:lstStyle/>
          <a:p>
            <a:r>
              <a:rPr lang="en-US" dirty="0"/>
              <a:t>Sample exam question:</a:t>
            </a:r>
          </a:p>
        </p:txBody>
      </p:sp>
      <p:sp>
        <p:nvSpPr>
          <p:cNvPr id="6" name="Rectangle 2"/>
          <p:cNvSpPr>
            <a:spLocks noGrp="1" noChangeArrowheads="1"/>
          </p:cNvSpPr>
          <p:nvPr>
            <p:ph idx="1"/>
          </p:nvPr>
        </p:nvSpPr>
        <p:spPr bwMode="auto">
          <a:xfrm>
            <a:off x="284814" y="1431805"/>
            <a:ext cx="11167672" cy="4832092"/>
          </a:xfrm>
          <a:prstGeom prst="rect">
            <a:avLst/>
          </a:prstGeom>
          <a:noFill/>
          <a:ln>
            <a:solidFill>
              <a:schemeClr val="bg2">
                <a:lumMod val="75000"/>
              </a:schemeClr>
            </a:solidFill>
          </a:ln>
          <a:effectLst/>
        </p:spPr>
        <p:txBody>
          <a:bodyPr vert="horz" wrap="square" lIns="91440" tIns="45720" rIns="91440" bIns="45720" numCol="1" anchor="ctr" anchorCtr="0" compatLnSpc="1">
            <a:prstTxWarp prst="textNoShape">
              <a:avLst/>
            </a:prstTxWarp>
            <a:spAutoFit/>
          </a:bodyPr>
          <a:lstStyle/>
          <a:p>
            <a:pPr marL="0" indent="-530352" eaLnBrk="0" fontAlgn="base" hangingPunct="0">
              <a:lnSpc>
                <a:spcPct val="100000"/>
              </a:lnSpc>
              <a:spcBef>
                <a:spcPct val="0"/>
              </a:spcBef>
              <a:spcAft>
                <a:spcPct val="0"/>
              </a:spcAft>
              <a:buFontTx/>
              <a:buNone/>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Just as the sun is setting on</a:t>
            </a:r>
            <a:r>
              <a:rPr kumimoji="0" lang="en-US" altLang="en-US"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the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night of June</a:t>
            </a:r>
            <a:r>
              <a:rPr kumimoji="0" lang="en-US" altLang="en-US"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14th</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Pam</a:t>
            </a:r>
            <a:r>
              <a:rPr kumimoji="0" lang="en-US" altLang="en-US"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sees that the door to Vince's house is ajar.</a:t>
            </a:r>
            <a:r>
              <a:rPr kumimoji="0" lang="en-US" altLang="en-US"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Pam had seen that Vince has a home office in which there is expensive computer equipment. Two</a:t>
            </a:r>
            <a:r>
              <a:rPr kumimoji="0" lang="en-US" altLang="en-US"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weeks earlier,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Vince had given </a:t>
            </a:r>
            <a:r>
              <a:rPr lang="en-US" altLang="en-US" dirty="0">
                <a:solidFill>
                  <a:srgbClr val="000000"/>
                </a:solidFill>
                <a:latin typeface="Times New Roman" panose="02020603050405020304" pitchFamily="18" charset="0"/>
                <a:cs typeface="Times New Roman" panose="02020603050405020304" pitchFamily="18" charset="0"/>
              </a:rPr>
              <a:t>notice to his landlord that June 13th was his last day.  He was moving out, though he planned to sleep there one more night while he moved things to his new place, for which he had already started paying rent.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Pam pushes the unlocked door open, walks into the house and steals </a:t>
            </a:r>
            <a:r>
              <a:rPr lang="en-US" altLang="en-US" dirty="0">
                <a:solidFill>
                  <a:srgbClr val="000000"/>
                </a:solidFill>
                <a:latin typeface="Times New Roman" panose="02020603050405020304" pitchFamily="18" charset="0"/>
                <a:cs typeface="Times New Roman" panose="02020603050405020304" pitchFamily="18" charset="0"/>
              </a:rPr>
              <a:t>Vince’s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computer equipment that is valued at well over $5000.  </a:t>
            </a:r>
          </a:p>
          <a:p>
            <a:pPr marL="0" indent="-530352" eaLnBrk="0" fontAlgn="base" hangingPunct="0">
              <a:lnSpc>
                <a:spcPct val="100000"/>
              </a:lnSpc>
              <a:spcBef>
                <a:spcPct val="0"/>
              </a:spcBef>
              <a:spcAft>
                <a:spcPct val="0"/>
              </a:spcAft>
              <a:buFontTx/>
              <a:buNone/>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Can Pam be charged for first degree burglary?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872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7550" y="1301750"/>
            <a:ext cx="8229600" cy="0"/>
          </a:xfrm>
          <a:custGeom>
            <a:avLst/>
            <a:gdLst/>
            <a:ahLst/>
            <a:cxnLst/>
            <a:rect l="l" t="t" r="r" b="b"/>
            <a:pathLst>
              <a:path w="8229600">
                <a:moveTo>
                  <a:pt x="0" y="0"/>
                </a:moveTo>
                <a:lnTo>
                  <a:pt x="8229600" y="1"/>
                </a:lnTo>
              </a:path>
            </a:pathLst>
          </a:custGeom>
          <a:ln w="12700">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3798888" y="485457"/>
            <a:ext cx="4594225" cy="695960"/>
          </a:xfrm>
          <a:prstGeom prst="rect">
            <a:avLst/>
          </a:prstGeom>
        </p:spPr>
        <p:txBody>
          <a:bodyPr vert="horz" wrap="square" lIns="0" tIns="12700" rIns="0" bIns="0" rtlCol="0" anchor="t">
            <a:spAutoFit/>
          </a:bodyPr>
          <a:lstStyle/>
          <a:p>
            <a:pPr marL="12700">
              <a:lnSpc>
                <a:spcPct val="100000"/>
              </a:lnSpc>
              <a:spcBef>
                <a:spcPts val="100"/>
              </a:spcBef>
            </a:pPr>
            <a:r>
              <a:rPr spc="-5" dirty="0"/>
              <a:t>Legislative</a:t>
            </a:r>
            <a:r>
              <a:rPr spc="-30" dirty="0"/>
              <a:t> </a:t>
            </a:r>
            <a:r>
              <a:rPr spc="-5" dirty="0"/>
              <a:t>Branch</a:t>
            </a:r>
            <a:endParaRPr/>
          </a:p>
        </p:txBody>
      </p:sp>
      <p:sp>
        <p:nvSpPr>
          <p:cNvPr id="4" name="object 4"/>
          <p:cNvSpPr txBox="1"/>
          <p:nvPr/>
        </p:nvSpPr>
        <p:spPr>
          <a:xfrm>
            <a:off x="2329657" y="4440511"/>
            <a:ext cx="2870200" cy="1127760"/>
          </a:xfrm>
          <a:prstGeom prst="rect">
            <a:avLst/>
          </a:prstGeom>
        </p:spPr>
        <p:txBody>
          <a:bodyPr vert="horz" wrap="square" lIns="0" tIns="10160" rIns="0" bIns="0" rtlCol="0">
            <a:spAutoFit/>
          </a:bodyPr>
          <a:lstStyle/>
          <a:p>
            <a:pPr marL="731520" marR="724535" indent="1270" algn="ctr">
              <a:lnSpc>
                <a:spcPct val="100699"/>
              </a:lnSpc>
              <a:spcBef>
                <a:spcPts val="80"/>
              </a:spcBef>
            </a:pPr>
            <a:r>
              <a:rPr sz="2400" b="1" u="heavy" spc="-5" dirty="0">
                <a:uFill>
                  <a:solidFill>
                    <a:srgbClr val="000000"/>
                  </a:solidFill>
                </a:uFill>
                <a:latin typeface="Arial"/>
                <a:cs typeface="Arial"/>
              </a:rPr>
              <a:t>Federal </a:t>
            </a:r>
            <a:r>
              <a:rPr sz="2400" b="1" spc="-5" dirty="0">
                <a:latin typeface="Arial"/>
                <a:cs typeface="Arial"/>
              </a:rPr>
              <a:t> </a:t>
            </a:r>
            <a:r>
              <a:rPr sz="2400" b="1" dirty="0">
                <a:latin typeface="Arial"/>
                <a:cs typeface="Arial"/>
              </a:rPr>
              <a:t>C</a:t>
            </a:r>
            <a:r>
              <a:rPr sz="2400" b="1" spc="-10" dirty="0">
                <a:latin typeface="Arial"/>
                <a:cs typeface="Arial"/>
              </a:rPr>
              <a:t>o</a:t>
            </a:r>
            <a:r>
              <a:rPr sz="2400" b="1" spc="-5" dirty="0">
                <a:latin typeface="Arial"/>
                <a:cs typeface="Arial"/>
              </a:rPr>
              <a:t>ng</a:t>
            </a:r>
            <a:r>
              <a:rPr sz="2400" b="1" dirty="0">
                <a:latin typeface="Arial"/>
                <a:cs typeface="Arial"/>
              </a:rPr>
              <a:t>ress</a:t>
            </a:r>
            <a:endParaRPr sz="2400">
              <a:latin typeface="Arial"/>
              <a:cs typeface="Arial"/>
            </a:endParaRPr>
          </a:p>
          <a:p>
            <a:pPr algn="ctr">
              <a:spcBef>
                <a:spcPts val="20"/>
              </a:spcBef>
            </a:pPr>
            <a:r>
              <a:rPr sz="2400" b="1" spc="-5" dirty="0">
                <a:latin typeface="Arial"/>
                <a:cs typeface="Arial"/>
              </a:rPr>
              <a:t>(Senate and</a:t>
            </a:r>
            <a:r>
              <a:rPr sz="2400" b="1" spc="-50" dirty="0">
                <a:latin typeface="Arial"/>
                <a:cs typeface="Arial"/>
              </a:rPr>
              <a:t> </a:t>
            </a:r>
            <a:r>
              <a:rPr sz="2400" b="1" spc="-5" dirty="0">
                <a:latin typeface="Arial"/>
                <a:cs typeface="Arial"/>
              </a:rPr>
              <a:t>House)</a:t>
            </a:r>
            <a:endParaRPr sz="2400">
              <a:latin typeface="Arial"/>
              <a:cs typeface="Arial"/>
            </a:endParaRPr>
          </a:p>
        </p:txBody>
      </p:sp>
      <p:sp>
        <p:nvSpPr>
          <p:cNvPr id="5" name="object 5"/>
          <p:cNvSpPr txBox="1"/>
          <p:nvPr/>
        </p:nvSpPr>
        <p:spPr>
          <a:xfrm>
            <a:off x="6441847" y="4423844"/>
            <a:ext cx="3368675" cy="1127760"/>
          </a:xfrm>
          <a:prstGeom prst="rect">
            <a:avLst/>
          </a:prstGeom>
        </p:spPr>
        <p:txBody>
          <a:bodyPr vert="horz" wrap="square" lIns="0" tIns="10160" rIns="0" bIns="0" rtlCol="0">
            <a:spAutoFit/>
          </a:bodyPr>
          <a:lstStyle/>
          <a:p>
            <a:pPr marL="871219" marR="862965" indent="-1270" algn="ctr">
              <a:lnSpc>
                <a:spcPct val="100699"/>
              </a:lnSpc>
              <a:spcBef>
                <a:spcPts val="80"/>
              </a:spcBef>
            </a:pPr>
            <a:r>
              <a:rPr sz="2400" b="1" u="heavy" spc="-5" dirty="0">
                <a:uFill>
                  <a:solidFill>
                    <a:srgbClr val="000000"/>
                  </a:solidFill>
                </a:uFill>
                <a:latin typeface="Arial"/>
                <a:cs typeface="Arial"/>
              </a:rPr>
              <a:t>California </a:t>
            </a:r>
            <a:r>
              <a:rPr sz="2400" b="1" spc="-5" dirty="0">
                <a:latin typeface="Arial"/>
                <a:cs typeface="Arial"/>
              </a:rPr>
              <a:t> L</a:t>
            </a:r>
            <a:r>
              <a:rPr sz="2400" b="1" dirty="0">
                <a:latin typeface="Arial"/>
                <a:cs typeface="Arial"/>
              </a:rPr>
              <a:t>e</a:t>
            </a:r>
            <a:r>
              <a:rPr sz="2400" b="1" spc="-5" dirty="0">
                <a:latin typeface="Arial"/>
                <a:cs typeface="Arial"/>
              </a:rPr>
              <a:t>gi</a:t>
            </a:r>
            <a:r>
              <a:rPr sz="2400" b="1" dirty="0">
                <a:latin typeface="Arial"/>
                <a:cs typeface="Arial"/>
              </a:rPr>
              <a:t>s</a:t>
            </a:r>
            <a:r>
              <a:rPr sz="2400" b="1" spc="-5" dirty="0">
                <a:latin typeface="Arial"/>
                <a:cs typeface="Arial"/>
              </a:rPr>
              <a:t>l</a:t>
            </a:r>
            <a:r>
              <a:rPr sz="2400" b="1" dirty="0">
                <a:latin typeface="Arial"/>
                <a:cs typeface="Arial"/>
              </a:rPr>
              <a:t>at</a:t>
            </a:r>
            <a:r>
              <a:rPr sz="2400" b="1" spc="-5" dirty="0">
                <a:latin typeface="Arial"/>
                <a:cs typeface="Arial"/>
              </a:rPr>
              <a:t>u</a:t>
            </a:r>
            <a:r>
              <a:rPr sz="2400" b="1" dirty="0">
                <a:latin typeface="Arial"/>
                <a:cs typeface="Arial"/>
              </a:rPr>
              <a:t>re</a:t>
            </a:r>
            <a:endParaRPr sz="2400">
              <a:latin typeface="Arial"/>
              <a:cs typeface="Arial"/>
            </a:endParaRPr>
          </a:p>
          <a:p>
            <a:pPr algn="ctr">
              <a:spcBef>
                <a:spcPts val="20"/>
              </a:spcBef>
            </a:pPr>
            <a:r>
              <a:rPr sz="2400" b="1" spc="-5" dirty="0">
                <a:latin typeface="Arial"/>
                <a:cs typeface="Arial"/>
              </a:rPr>
              <a:t>(Senate and</a:t>
            </a:r>
            <a:r>
              <a:rPr sz="2400" b="1" spc="-125" dirty="0">
                <a:latin typeface="Arial"/>
                <a:cs typeface="Arial"/>
              </a:rPr>
              <a:t> </a:t>
            </a:r>
            <a:r>
              <a:rPr sz="2400" b="1" spc="-5" dirty="0">
                <a:latin typeface="Arial"/>
                <a:cs typeface="Arial"/>
              </a:rPr>
              <a:t>Assembly)</a:t>
            </a:r>
            <a:endParaRPr sz="2400">
              <a:latin typeface="Arial"/>
              <a:cs typeface="Arial"/>
            </a:endParaRPr>
          </a:p>
        </p:txBody>
      </p:sp>
      <p:sp>
        <p:nvSpPr>
          <p:cNvPr id="6" name="object 6"/>
          <p:cNvSpPr/>
          <p:nvPr/>
        </p:nvSpPr>
        <p:spPr>
          <a:xfrm>
            <a:off x="1981200" y="1765300"/>
            <a:ext cx="3568700" cy="24003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45200" y="1765300"/>
            <a:ext cx="4165600" cy="24003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09942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4714" y="0"/>
            <a:ext cx="11632367" cy="899410"/>
          </a:xfrm>
        </p:spPr>
        <p:txBody>
          <a:bodyPr anchor="ctr">
            <a:normAutofit/>
          </a:bodyPr>
          <a:lstStyle/>
          <a:p>
            <a:pPr algn="ctr"/>
            <a:r>
              <a:rPr lang="en-US" dirty="0"/>
              <a:t>Sample law exam answer (Page 1)</a:t>
            </a:r>
          </a:p>
        </p:txBody>
      </p:sp>
      <p:sp>
        <p:nvSpPr>
          <p:cNvPr id="3" name="Content Placeholder 2"/>
          <p:cNvSpPr>
            <a:spLocks noGrp="1"/>
          </p:cNvSpPr>
          <p:nvPr>
            <p:ph idx="1"/>
          </p:nvPr>
        </p:nvSpPr>
        <p:spPr>
          <a:xfrm>
            <a:off x="795391" y="1994970"/>
            <a:ext cx="10911011" cy="5412992"/>
          </a:xfrm>
        </p:spPr>
        <p:txBody>
          <a:bodyPr>
            <a:noAutofit/>
          </a:bodyPr>
          <a:lstStyle/>
          <a:p>
            <a:pPr marL="0" lvl="0" indent="0" eaLnBrk="0" fontAlgn="base" hangingPunct="0">
              <a:lnSpc>
                <a:spcPct val="100000"/>
              </a:lnSpc>
              <a:spcBef>
                <a:spcPct val="0"/>
              </a:spcBef>
              <a:spcAft>
                <a:spcPct val="0"/>
              </a:spcAft>
              <a:buNone/>
            </a:pPr>
            <a:r>
              <a:rPr lang="en-US" altLang="en-US" b="1" dirty="0">
                <a:solidFill>
                  <a:srgbClr val="000000"/>
                </a:solidFill>
                <a:latin typeface="Times New Roman" panose="02020603050405020304" pitchFamily="18" charset="0"/>
                <a:cs typeface="Times New Roman" panose="02020603050405020304" pitchFamily="18" charset="0"/>
              </a:rPr>
              <a:t>Issue:</a:t>
            </a:r>
            <a:endParaRPr lang="en-US" altLang="en-US" dirty="0">
              <a:solidFill>
                <a:srgbClr val="000000"/>
              </a:solidFill>
              <a:latin typeface="Times New Roman" panose="02020603050405020304" pitchFamily="18" charset="0"/>
              <a:cs typeface="Times New Roman" panose="02020603050405020304" pitchFamily="18" charset="0"/>
            </a:endParaRPr>
          </a:p>
          <a:p>
            <a:pPr marL="0" indent="-530352" eaLnBrk="0" fontAlgn="base" hangingPunct="0">
              <a:lnSpc>
                <a:spcPct val="100000"/>
              </a:lnSpc>
              <a:spcBef>
                <a:spcPct val="0"/>
              </a:spcBef>
              <a:spcAft>
                <a:spcPct val="0"/>
              </a:spcAft>
              <a:buNone/>
            </a:pPr>
            <a:r>
              <a:rPr lang="en-US" altLang="en-US" i="0" dirty="0">
                <a:solidFill>
                  <a:srgbClr val="000000"/>
                </a:solidFill>
                <a:latin typeface="Times New Roman" panose="02020603050405020304" pitchFamily="18" charset="0"/>
                <a:cs typeface="Times New Roman" panose="02020603050405020304" pitchFamily="18" charset="0"/>
              </a:rPr>
              <a:t>Can Pam be charged for first degree burglary?  </a:t>
            </a:r>
          </a:p>
          <a:p>
            <a:pPr marL="0" lvl="0" indent="0" eaLnBrk="0" fontAlgn="base" hangingPunct="0">
              <a:lnSpc>
                <a:spcPct val="100000"/>
              </a:lnSpc>
              <a:spcBef>
                <a:spcPct val="0"/>
              </a:spcBef>
              <a:spcAft>
                <a:spcPct val="0"/>
              </a:spcAft>
              <a:buNone/>
            </a:pPr>
            <a:endParaRPr lang="en-US" altLang="en-US" b="1"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b="1" dirty="0">
                <a:solidFill>
                  <a:srgbClr val="000000"/>
                </a:solidFill>
                <a:latin typeface="Times New Roman" panose="02020603050405020304" pitchFamily="18" charset="0"/>
                <a:cs typeface="Times New Roman" panose="02020603050405020304" pitchFamily="18" charset="0"/>
              </a:rPr>
              <a:t>General Rule:</a:t>
            </a:r>
          </a:p>
          <a:p>
            <a:pPr marL="0" lvl="0" indent="0" eaLnBrk="0" fontAlgn="base" hangingPunct="0">
              <a:lnSpc>
                <a:spcPct val="100000"/>
              </a:lnSpc>
              <a:spcBef>
                <a:spcPct val="0"/>
              </a:spcBef>
              <a:spcAft>
                <a:spcPct val="0"/>
              </a:spcAft>
              <a:buNone/>
            </a:pPr>
            <a:endParaRPr lang="en-US" altLang="en-US" dirty="0">
              <a:solidFill>
                <a:srgbClr val="000000"/>
              </a:solidFill>
              <a:latin typeface="Times New Roman" panose="02020603050405020304" pitchFamily="18" charset="0"/>
              <a:cs typeface="Times New Roman" panose="02020603050405020304" pitchFamily="18" charset="0"/>
            </a:endParaRPr>
          </a:p>
          <a:p>
            <a:pPr marL="0" indent="-530352" eaLnBrk="0" fontAlgn="base" hangingPunct="0">
              <a:lnSpc>
                <a:spcPct val="100000"/>
              </a:lnSpc>
              <a:spcBef>
                <a:spcPct val="0"/>
              </a:spcBef>
              <a:spcAft>
                <a:spcPct val="0"/>
              </a:spcAft>
              <a:buNone/>
            </a:pPr>
            <a:r>
              <a:rPr lang="en-US" altLang="en-US" i="0" dirty="0">
                <a:solidFill>
                  <a:srgbClr val="000000"/>
                </a:solidFill>
                <a:latin typeface="Times New Roman" panose="02020603050405020304" pitchFamily="18" charset="0"/>
                <a:cs typeface="Times New Roman" panose="02020603050405020304" pitchFamily="18" charset="0"/>
              </a:rPr>
              <a:t>The common law requirements for a burglary are that there be: 1) a breaking 2) and entering 3) the dwelling 4) of another 5) at night 6) with the intent to commit a felony therein.  </a:t>
            </a:r>
          </a:p>
          <a:p>
            <a:pPr marL="0" indent="0">
              <a:buNone/>
            </a:pPr>
            <a:endParaRPr lang="en-US" dirty="0"/>
          </a:p>
        </p:txBody>
      </p:sp>
      <p:sp>
        <p:nvSpPr>
          <p:cNvPr id="4" name="TextBox 3"/>
          <p:cNvSpPr txBox="1"/>
          <p:nvPr/>
        </p:nvSpPr>
        <p:spPr>
          <a:xfrm>
            <a:off x="3010830" y="925771"/>
            <a:ext cx="5118410" cy="646331"/>
          </a:xfrm>
          <a:prstGeom prst="rect">
            <a:avLst/>
          </a:prstGeom>
          <a:noFill/>
        </p:spPr>
        <p:txBody>
          <a:bodyPr wrap="square" rtlCol="0">
            <a:spAutoFit/>
          </a:bodyPr>
          <a:lstStyle/>
          <a:p>
            <a:r>
              <a:rPr lang="en-US" dirty="0"/>
              <a:t>Please keep in mind these have been simplified for purposes of this slide presentation.  </a:t>
            </a:r>
          </a:p>
        </p:txBody>
      </p:sp>
    </p:spTree>
    <p:extLst>
      <p:ext uri="{BB962C8B-B14F-4D97-AF65-F5344CB8AC3E}">
        <p14:creationId xmlns:p14="http://schemas.microsoft.com/office/powerpoint/2010/main" val="13931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2863" y="0"/>
            <a:ext cx="9601200" cy="809469"/>
          </a:xfrm>
        </p:spPr>
        <p:txBody>
          <a:bodyPr anchor="ctr">
            <a:normAutofit/>
          </a:bodyPr>
          <a:lstStyle/>
          <a:p>
            <a:pPr algn="ctr"/>
            <a:r>
              <a:rPr lang="en-US" dirty="0"/>
              <a:t>Page 2- </a:t>
            </a:r>
            <a:r>
              <a:rPr lang="en-US" b="1" dirty="0"/>
              <a:t>Analysis</a:t>
            </a:r>
            <a:r>
              <a:rPr lang="en-US" dirty="0"/>
              <a:t>:</a:t>
            </a:r>
          </a:p>
        </p:txBody>
      </p:sp>
      <p:sp>
        <p:nvSpPr>
          <p:cNvPr id="3" name="Content Placeholder 2"/>
          <p:cNvSpPr>
            <a:spLocks noGrp="1"/>
          </p:cNvSpPr>
          <p:nvPr>
            <p:ph idx="1"/>
          </p:nvPr>
        </p:nvSpPr>
        <p:spPr>
          <a:xfrm>
            <a:off x="149902" y="809469"/>
            <a:ext cx="11932169" cy="5477706"/>
          </a:xfrm>
        </p:spPr>
        <p:txBody>
          <a:bodyPr>
            <a:noAutofit/>
          </a:bodyPr>
          <a:lstStyle/>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As to the breaking element</a:t>
            </a:r>
            <a:r>
              <a:rPr lang="en-US" altLang="en-US" dirty="0">
                <a:solidFill>
                  <a:srgbClr val="000000"/>
                </a:solidFill>
                <a:latin typeface="Times New Roman" panose="02020603050405020304" pitchFamily="18" charset="0"/>
                <a:cs typeface="Times New Roman" panose="02020603050405020304" pitchFamily="18" charset="0"/>
              </a:rPr>
              <a:t>, no actual breaking of the door or lock is necessary for burglary.  Thus, here, although </a:t>
            </a:r>
            <a:r>
              <a:rPr lang="en-US" altLang="en-US" i="0" dirty="0">
                <a:solidFill>
                  <a:srgbClr val="000000"/>
                </a:solidFill>
                <a:latin typeface="Times New Roman" panose="02020603050405020304" pitchFamily="18" charset="0"/>
                <a:cs typeface="Times New Roman" panose="02020603050405020304" pitchFamily="18" charset="0"/>
              </a:rPr>
              <a:t>the door was ajar and unlocked, Pam’s opening the door was sufficient minimal force to constitute a breaking since the nearly shut door was meant to deter unwanted entry. </a:t>
            </a:r>
          </a:p>
          <a:p>
            <a:pPr marL="0" indent="-530352" eaLnBrk="0" fontAlgn="base" hangingPunct="0">
              <a:lnSpc>
                <a:spcPct val="100000"/>
              </a:lnSpc>
              <a:spcBef>
                <a:spcPct val="0"/>
              </a:spcBef>
              <a:spcAft>
                <a:spcPct val="0"/>
              </a:spcAft>
              <a:buNone/>
            </a:pPr>
            <a:endParaRPr lang="en-US" altLang="en-US" i="0" dirty="0">
              <a:solidFill>
                <a:srgbClr val="000000"/>
              </a:solidFill>
              <a:latin typeface="Times New Roman" panose="02020603050405020304" pitchFamily="18" charset="0"/>
              <a:cs typeface="Times New Roman" panose="02020603050405020304" pitchFamily="18" charset="0"/>
            </a:endParaRPr>
          </a:p>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As to the entering element</a:t>
            </a:r>
            <a:r>
              <a:rPr lang="en-US" altLang="en-US" dirty="0">
                <a:solidFill>
                  <a:srgbClr val="000000"/>
                </a:solidFill>
                <a:latin typeface="Times New Roman" panose="02020603050405020304" pitchFamily="18" charset="0"/>
                <a:cs typeface="Times New Roman" panose="02020603050405020304" pitchFamily="18" charset="0"/>
              </a:rPr>
              <a:t>,</a:t>
            </a:r>
            <a:r>
              <a:rPr lang="en-US" altLang="en-US" i="0" dirty="0">
                <a:solidFill>
                  <a:srgbClr val="000000"/>
                </a:solidFill>
                <a:latin typeface="Times New Roman" panose="02020603050405020304" pitchFamily="18" charset="0"/>
                <a:cs typeface="Times New Roman" panose="02020603050405020304" pitchFamily="18" charset="0"/>
              </a:rPr>
              <a:t> Pam entered the house.  </a:t>
            </a:r>
          </a:p>
          <a:p>
            <a:pPr marL="0" indent="-530352" eaLnBrk="0" fontAlgn="base" hangingPunct="0">
              <a:lnSpc>
                <a:spcPct val="100000"/>
              </a:lnSpc>
              <a:spcBef>
                <a:spcPct val="0"/>
              </a:spcBef>
              <a:spcAft>
                <a:spcPct val="0"/>
              </a:spcAft>
              <a:buNone/>
            </a:pPr>
            <a:endParaRPr lang="en-US" altLang="en-US" i="0" dirty="0">
              <a:solidFill>
                <a:srgbClr val="000000"/>
              </a:solidFill>
              <a:latin typeface="Times New Roman" panose="02020603050405020304" pitchFamily="18" charset="0"/>
              <a:cs typeface="Times New Roman" panose="02020603050405020304" pitchFamily="18" charset="0"/>
            </a:endParaRPr>
          </a:p>
          <a:p>
            <a:pPr marL="0" indent="-530352" eaLnBrk="0" fontAlgn="base" hangingPunct="0">
              <a:lnSpc>
                <a:spcPct val="100000"/>
              </a:lnSpc>
              <a:spcBef>
                <a:spcPct val="0"/>
              </a:spcBef>
              <a:spcAft>
                <a:spcPct val="0"/>
              </a:spcAft>
              <a:buNone/>
            </a:pPr>
            <a:r>
              <a:rPr lang="en-US" altLang="en-US" i="0"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As to the dwelling </a:t>
            </a:r>
            <a:r>
              <a:rPr lang="en-US" altLang="en-US" i="0" dirty="0">
                <a:solidFill>
                  <a:srgbClr val="000000"/>
                </a:solidFill>
                <a:latin typeface="Times New Roman" panose="02020603050405020304" pitchFamily="18" charset="0"/>
                <a:cs typeface="Times New Roman" panose="02020603050405020304" pitchFamily="18" charset="0"/>
              </a:rPr>
              <a:t>element, </a:t>
            </a:r>
            <a:r>
              <a:rPr lang="en-US" altLang="en-US" b="1" i="0" dirty="0">
                <a:solidFill>
                  <a:srgbClr val="000000"/>
                </a:solidFill>
                <a:latin typeface="Times New Roman" panose="02020603050405020304" pitchFamily="18" charset="0"/>
                <a:cs typeface="Times New Roman" panose="02020603050405020304" pitchFamily="18" charset="0"/>
              </a:rPr>
              <a:t>for purposes of first degree burglary, “</a:t>
            </a:r>
            <a:r>
              <a:rPr lang="en-US" altLang="en-US" b="1" dirty="0">
                <a:solidFill>
                  <a:srgbClr val="000000"/>
                </a:solidFill>
                <a:latin typeface="Times New Roman" panose="02020603050405020304" pitchFamily="18" charset="0"/>
                <a:cs typeface="Times New Roman" panose="02020603050405020304" pitchFamily="18" charset="0"/>
              </a:rPr>
              <a:t>dwelling” is a place from which you have a settled intent, and are using to sleep.  </a:t>
            </a:r>
            <a:r>
              <a:rPr lang="en-US" altLang="en-US" i="0" dirty="0">
                <a:solidFill>
                  <a:srgbClr val="000000"/>
                </a:solidFill>
                <a:latin typeface="Times New Roman" panose="02020603050405020304" pitchFamily="18" charset="0"/>
                <a:cs typeface="Times New Roman" panose="02020603050405020304" pitchFamily="18" charset="0"/>
              </a:rPr>
              <a:t>Vince was in the process of moving out when Pam entered. However, because Vince had only notified his landlord but not completely moved all his belongings or turned off his utilities, and planned to sleep there, the house would still be considered his “dwelling” for the purposes of first degree burglary.  </a:t>
            </a:r>
          </a:p>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dirty="0">
              <a:solidFill>
                <a:schemeClr val="tx1"/>
              </a:solidFill>
              <a:latin typeface="Arial" panose="020B0604020202020204" pitchFamily="34" charset="0"/>
            </a:endParaRPr>
          </a:p>
          <a:p>
            <a:pPr marL="0" indent="0">
              <a:buNone/>
            </a:pPr>
            <a:endParaRPr lang="en-US" sz="4000" dirty="0"/>
          </a:p>
        </p:txBody>
      </p:sp>
    </p:spTree>
    <p:extLst>
      <p:ext uri="{BB962C8B-B14F-4D97-AF65-F5344CB8AC3E}">
        <p14:creationId xmlns:p14="http://schemas.microsoft.com/office/powerpoint/2010/main" val="58455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832"/>
            <a:ext cx="11937167" cy="809469"/>
          </a:xfrm>
        </p:spPr>
        <p:txBody>
          <a:bodyPr anchor="ctr">
            <a:normAutofit fontScale="90000"/>
          </a:bodyPr>
          <a:lstStyle/>
          <a:p>
            <a:pPr algn="ctr"/>
            <a:r>
              <a:rPr lang="en-US" dirty="0"/>
              <a:t>Page 3:</a:t>
            </a:r>
            <a:br>
              <a:rPr lang="en-US" dirty="0"/>
            </a:br>
            <a:r>
              <a:rPr lang="en-US" dirty="0"/>
              <a:t>Analysis (cont’d) and Conclusion:</a:t>
            </a:r>
          </a:p>
        </p:txBody>
      </p:sp>
      <p:sp>
        <p:nvSpPr>
          <p:cNvPr id="3" name="Content Placeholder 2"/>
          <p:cNvSpPr>
            <a:spLocks noGrp="1"/>
          </p:cNvSpPr>
          <p:nvPr>
            <p:ph idx="1"/>
          </p:nvPr>
        </p:nvSpPr>
        <p:spPr>
          <a:xfrm>
            <a:off x="119921" y="1618938"/>
            <a:ext cx="11932169" cy="5477706"/>
          </a:xfrm>
        </p:spPr>
        <p:txBody>
          <a:bodyPr>
            <a:noAutofit/>
          </a:bodyPr>
          <a:lstStyle/>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As to the night element</a:t>
            </a:r>
            <a:r>
              <a:rPr lang="en-US" altLang="en-US" dirty="0">
                <a:solidFill>
                  <a:srgbClr val="000000"/>
                </a:solidFill>
                <a:latin typeface="Times New Roman" panose="02020603050405020304" pitchFamily="18" charset="0"/>
                <a:cs typeface="Times New Roman" panose="02020603050405020304" pitchFamily="18" charset="0"/>
              </a:rPr>
              <a:t>, whether it would be considered night at twilight is determined by whether Vince's face could be discerned in natural light at that hour.  Here, Vince’s face could not be discerned, and thus it would be night.</a:t>
            </a:r>
          </a:p>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p>
          <a:p>
            <a:pPr marL="0" indent="-530352" eaLnBrk="0" fontAlgn="base" hangingPunct="0">
              <a:lnSpc>
                <a:spcPct val="100000"/>
              </a:lnSpc>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Times New Roman" panose="02020603050405020304" pitchFamily="18" charset="0"/>
                <a:cs typeface="Times New Roman" panose="02020603050405020304" pitchFamily="18" charset="0"/>
              </a:rPr>
              <a:t>As to the committing a felony element</a:t>
            </a:r>
            <a:r>
              <a:rPr lang="en-US" altLang="en-US" dirty="0">
                <a:solidFill>
                  <a:srgbClr val="000000"/>
                </a:solidFill>
                <a:latin typeface="Times New Roman" panose="02020603050405020304" pitchFamily="18" charset="0"/>
                <a:cs typeface="Times New Roman" panose="02020603050405020304" pitchFamily="18" charset="0"/>
              </a:rPr>
              <a:t>, stealing items worth $5000 is a felony.  </a:t>
            </a:r>
          </a:p>
          <a:p>
            <a:pPr marL="0" lvl="0" indent="0" eaLnBrk="0" fontAlgn="base" hangingPunct="0">
              <a:lnSpc>
                <a:spcPct val="100000"/>
              </a:lnSpc>
              <a:spcBef>
                <a:spcPct val="0"/>
              </a:spcBef>
              <a:spcAft>
                <a:spcPct val="0"/>
              </a:spcAft>
              <a:buNone/>
            </a:pPr>
            <a:endParaRPr lang="en-US" altLang="en-US" b="1" dirty="0">
              <a:solidFill>
                <a:srgbClr val="000000"/>
              </a:solidFill>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en-US" b="1" dirty="0">
                <a:solidFill>
                  <a:srgbClr val="000000"/>
                </a:solidFill>
                <a:latin typeface="Times New Roman" panose="02020603050405020304" pitchFamily="18" charset="0"/>
                <a:cs typeface="Times New Roman" panose="02020603050405020304" pitchFamily="18" charset="0"/>
              </a:rPr>
              <a:t>Conclusion:</a:t>
            </a:r>
            <a:endParaRPr lang="en-US" altLang="en-US" dirty="0">
              <a:solidFill>
                <a:srgbClr val="000000"/>
              </a:solidFill>
              <a:latin typeface="Times New Roman" panose="02020603050405020304" pitchFamily="18" charset="0"/>
              <a:cs typeface="Times New Roman" panose="02020603050405020304" pitchFamily="18" charset="0"/>
            </a:endParaRPr>
          </a:p>
          <a:p>
            <a:pPr marL="457200" lvl="1" indent="-457200" eaLnBrk="0" fontAlgn="base" hangingPunct="0">
              <a:lnSpc>
                <a:spcPct val="100000"/>
              </a:lnSpc>
              <a:spcBef>
                <a:spcPct val="0"/>
              </a:spcBef>
              <a:spcAft>
                <a:spcPct val="0"/>
              </a:spcAft>
              <a:buNone/>
            </a:pPr>
            <a:endParaRPr lang="en-US" altLang="en-US" i="0" dirty="0">
              <a:solidFill>
                <a:srgbClr val="000000"/>
              </a:solidFill>
              <a:latin typeface="Times New Roman" panose="02020603050405020304" pitchFamily="18" charset="0"/>
              <a:cs typeface="Times New Roman" panose="02020603050405020304" pitchFamily="18" charset="0"/>
            </a:endParaRPr>
          </a:p>
          <a:p>
            <a:pPr marL="457200" lvl="1" indent="-457200" eaLnBrk="0" fontAlgn="base" hangingPunct="0">
              <a:lnSpc>
                <a:spcPct val="100000"/>
              </a:lnSpc>
              <a:spcBef>
                <a:spcPct val="0"/>
              </a:spcBef>
              <a:spcAft>
                <a:spcPct val="0"/>
              </a:spcAft>
              <a:buNone/>
            </a:pPr>
            <a:r>
              <a:rPr lang="en-US" altLang="en-US" i="0" dirty="0">
                <a:solidFill>
                  <a:srgbClr val="000000"/>
                </a:solidFill>
                <a:latin typeface="Times New Roman" panose="02020603050405020304" pitchFamily="18" charset="0"/>
                <a:cs typeface="Times New Roman" panose="02020603050405020304" pitchFamily="18" charset="0"/>
              </a:rPr>
              <a:t>	Pam is probably subject to a charge of burglary even though it was not technically nighttime and the door was unlocked.</a:t>
            </a:r>
          </a:p>
          <a:p>
            <a:pPr marL="0" lvl="0" indent="0" eaLnBrk="0" fontAlgn="base" hangingPunct="0">
              <a:lnSpc>
                <a:spcPct val="100000"/>
              </a:lnSpc>
              <a:spcBef>
                <a:spcPct val="0"/>
              </a:spcBef>
              <a:spcAft>
                <a:spcPct val="0"/>
              </a:spcAft>
              <a:buNone/>
            </a:pPr>
            <a:endParaRPr lang="en-US" altLang="en-US" dirty="0">
              <a:solidFill>
                <a:schemeClr val="tx1"/>
              </a:solidFill>
              <a:latin typeface="Arial" panose="020B0604020202020204" pitchFamily="34" charset="0"/>
            </a:endParaRPr>
          </a:p>
          <a:p>
            <a:pPr marL="0" indent="0">
              <a:buNone/>
            </a:pPr>
            <a:endParaRPr lang="en-US" sz="4000" dirty="0"/>
          </a:p>
        </p:txBody>
      </p:sp>
    </p:spTree>
    <p:extLst>
      <p:ext uri="{BB962C8B-B14F-4D97-AF65-F5344CB8AC3E}">
        <p14:creationId xmlns:p14="http://schemas.microsoft.com/office/powerpoint/2010/main" val="41910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16475986"/>
              </p:ext>
            </p:extLst>
          </p:nvPr>
        </p:nvGraphicFramePr>
        <p:xfrm>
          <a:off x="174812" y="174813"/>
          <a:ext cx="12017187" cy="6740085"/>
        </p:xfrm>
        <a:graphic>
          <a:graphicData uri="http://schemas.openxmlformats.org/drawingml/2006/table">
            <a:tbl>
              <a:tblPr firstRow="1" firstCol="1" bandRow="1">
                <a:tableStyleId>{17292A2E-F333-43FB-9621-5CBBE7FDCDCB}</a:tableStyleId>
              </a:tblPr>
              <a:tblGrid>
                <a:gridCol w="12017187">
                  <a:extLst>
                    <a:ext uri="{9D8B030D-6E8A-4147-A177-3AD203B41FA5}">
                      <a16:colId xmlns:a16="http://schemas.microsoft.com/office/drawing/2014/main" val="174983132"/>
                    </a:ext>
                  </a:extLst>
                </a:gridCol>
              </a:tblGrid>
              <a:tr h="379889">
                <a:tc>
                  <a:txBody>
                    <a:bodyPr/>
                    <a:lstStyle/>
                    <a:p>
                      <a:pPr marL="0" marR="0" algn="ctr" fontAlgn="base">
                        <a:lnSpc>
                          <a:spcPct val="115000"/>
                        </a:lnSpc>
                        <a:spcBef>
                          <a:spcPts val="0"/>
                        </a:spcBef>
                        <a:spcAft>
                          <a:spcPts val="0"/>
                        </a:spcAft>
                      </a:pPr>
                      <a:r>
                        <a:rPr lang="en-US" sz="3200" b="0" dirty="0">
                          <a:effectLst/>
                        </a:rPr>
                        <a:t>Court opinions:  </a:t>
                      </a:r>
                      <a:r>
                        <a:rPr lang="en-US" sz="3200" b="1" dirty="0">
                          <a:effectLst/>
                        </a:rPr>
                        <a:t>I F R A C</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348028625"/>
                  </a:ext>
                </a:extLst>
              </a:tr>
              <a:tr h="1121130">
                <a:tc>
                  <a:txBody>
                    <a:bodyPr/>
                    <a:lstStyle/>
                    <a:p>
                      <a:pPr marL="0" marR="0" algn="l" fontAlgn="base">
                        <a:lnSpc>
                          <a:spcPct val="115000"/>
                        </a:lnSpc>
                        <a:spcBef>
                          <a:spcPts val="0"/>
                        </a:spcBef>
                        <a:spcAft>
                          <a:spcPts val="0"/>
                        </a:spcAft>
                      </a:pPr>
                      <a:r>
                        <a:rPr lang="en-US" sz="2400" b="1" dirty="0">
                          <a:effectLst/>
                        </a:rPr>
                        <a:t>Issue</a:t>
                      </a:r>
                      <a:r>
                        <a:rPr lang="en-US" sz="2400" b="0" dirty="0">
                          <a:effectLst/>
                        </a:rPr>
                        <a:t>:</a:t>
                      </a:r>
                      <a:r>
                        <a:rPr lang="en-US" sz="2400" b="0" baseline="0" dirty="0">
                          <a:effectLst/>
                        </a:rPr>
                        <a:t>  </a:t>
                      </a:r>
                      <a:r>
                        <a:rPr lang="en-US" sz="2400" b="0" dirty="0">
                          <a:effectLst/>
                        </a:rPr>
                        <a:t>Many court opinions begin with a recitation of the main issue or “question presented.” Look for portions of the opinion that identify the issue.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467128366"/>
                  </a:ext>
                </a:extLst>
              </a:tr>
              <a:tr h="1191626">
                <a:tc>
                  <a:txBody>
                    <a:bodyPr/>
                    <a:lstStyle/>
                    <a:p>
                      <a:pPr marL="0" marR="0" algn="l" fontAlgn="base">
                        <a:lnSpc>
                          <a:spcPct val="115000"/>
                        </a:lnSpc>
                        <a:spcBef>
                          <a:spcPts val="0"/>
                        </a:spcBef>
                        <a:spcAft>
                          <a:spcPts val="0"/>
                        </a:spcAft>
                      </a:pPr>
                      <a:r>
                        <a:rPr lang="en-US" sz="2400" b="1" dirty="0">
                          <a:effectLst/>
                        </a:rPr>
                        <a:t>Facts</a:t>
                      </a:r>
                      <a:r>
                        <a:rPr lang="en-US" sz="2400" b="0" dirty="0">
                          <a:effectLst/>
                        </a:rPr>
                        <a:t>:   The opinion will typically provide the materially relevant historical facts, procedural history &amp; posture of the case. If an appellate court, the opinion will also typically explain what was decided in the lower courts.  </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370044325"/>
                  </a:ext>
                </a:extLst>
              </a:tr>
              <a:tr h="1191626">
                <a:tc>
                  <a:txBody>
                    <a:bodyPr/>
                    <a:lstStyle/>
                    <a:p>
                      <a:pPr marL="0" marR="0" algn="l" fontAlgn="base">
                        <a:lnSpc>
                          <a:spcPct val="115000"/>
                        </a:lnSpc>
                        <a:spcBef>
                          <a:spcPts val="0"/>
                        </a:spcBef>
                        <a:spcAft>
                          <a:spcPts val="0"/>
                        </a:spcAft>
                      </a:pPr>
                      <a:r>
                        <a:rPr lang="en-US" sz="2400" b="1" dirty="0">
                          <a:effectLst/>
                        </a:rPr>
                        <a:t>Rule</a:t>
                      </a:r>
                      <a:r>
                        <a:rPr lang="en-US" sz="2400" b="0" dirty="0">
                          <a:effectLst/>
                        </a:rPr>
                        <a:t>:  The court will next determine the law to be applied. In some cases, the court will simply articulate the governing law. In other cases, the court will need to decide what the law is.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445138067"/>
                  </a:ext>
                </a:extLst>
              </a:tr>
              <a:tr h="1121130">
                <a:tc>
                  <a:txBody>
                    <a:bodyPr/>
                    <a:lstStyle/>
                    <a:p>
                      <a:pPr marL="0" marR="0" algn="l" fontAlgn="base">
                        <a:lnSpc>
                          <a:spcPct val="115000"/>
                        </a:lnSpc>
                        <a:spcBef>
                          <a:spcPts val="0"/>
                        </a:spcBef>
                        <a:spcAft>
                          <a:spcPts val="0"/>
                        </a:spcAft>
                      </a:pPr>
                      <a:r>
                        <a:rPr lang="en-US" sz="2400" b="1" dirty="0">
                          <a:effectLst/>
                        </a:rPr>
                        <a:t>Analysis</a:t>
                      </a:r>
                      <a:r>
                        <a:rPr lang="en-US" sz="2400" b="0" dirty="0">
                          <a:effectLst/>
                        </a:rPr>
                        <a:t>:  The court will apply the law to the facts. In doing so it will typically take care to justify the decision and to address any worthy counterarguments.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282720661"/>
                  </a:ext>
                </a:extLst>
              </a:tr>
              <a:tr h="1502974">
                <a:tc>
                  <a:txBody>
                    <a:bodyPr/>
                    <a:lstStyle/>
                    <a:p>
                      <a:pPr marL="0" marR="0" algn="l" fontAlgn="base">
                        <a:lnSpc>
                          <a:spcPct val="115000"/>
                        </a:lnSpc>
                        <a:spcBef>
                          <a:spcPts val="0"/>
                        </a:spcBef>
                        <a:spcAft>
                          <a:spcPts val="0"/>
                        </a:spcAft>
                      </a:pPr>
                      <a:r>
                        <a:rPr lang="en-US" sz="2400" b="1" dirty="0">
                          <a:effectLst/>
                        </a:rPr>
                        <a:t>Conclusion</a:t>
                      </a:r>
                      <a:r>
                        <a:rPr lang="en-US" sz="2400" b="0" dirty="0">
                          <a:effectLst/>
                        </a:rPr>
                        <a:t>:</a:t>
                      </a:r>
                    </a:p>
                    <a:p>
                      <a:pPr marL="0" marR="0" algn="l" fontAlgn="base">
                        <a:lnSpc>
                          <a:spcPct val="115000"/>
                        </a:lnSpc>
                        <a:spcBef>
                          <a:spcPts val="0"/>
                        </a:spcBef>
                        <a:spcAft>
                          <a:spcPts val="1500"/>
                        </a:spcAft>
                      </a:pPr>
                      <a:r>
                        <a:rPr lang="en-US" sz="2400" b="0" dirty="0">
                          <a:effectLst/>
                        </a:rPr>
                        <a:t>The holding.</a:t>
                      </a:r>
                      <a:r>
                        <a:rPr lang="en-US" sz="2400" b="0" baseline="0" dirty="0">
                          <a:effectLst/>
                        </a:rPr>
                        <a:t>  Can be </a:t>
                      </a:r>
                      <a:r>
                        <a:rPr lang="en-US" sz="2400" b="0" dirty="0">
                          <a:effectLst/>
                        </a:rPr>
                        <a:t>reversing, vacating, or affirming or denying. </a:t>
                      </a:r>
                    </a:p>
                    <a:p>
                      <a:pPr marL="0" marR="0" algn="l" fontAlgn="base">
                        <a:lnSpc>
                          <a:spcPct val="115000"/>
                        </a:lnSpc>
                        <a:spcBef>
                          <a:spcPts val="0"/>
                        </a:spcBef>
                        <a:spcAft>
                          <a:spcPts val="1500"/>
                        </a:spcAft>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2550" marR="36830" marT="0" marB="0"/>
                </a:tc>
                <a:extLst>
                  <a:ext uri="{0D108BD9-81ED-4DB2-BD59-A6C34878D82A}">
                    <a16:rowId xmlns:a16="http://schemas.microsoft.com/office/drawing/2014/main" val="1152830184"/>
                  </a:ext>
                </a:extLst>
              </a:tr>
            </a:tbl>
          </a:graphicData>
        </a:graphic>
      </p:graphicFrame>
    </p:spTree>
    <p:extLst>
      <p:ext uri="{BB962C8B-B14F-4D97-AF65-F5344CB8AC3E}">
        <p14:creationId xmlns:p14="http://schemas.microsoft.com/office/powerpoint/2010/main" val="145517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7550" y="1301750"/>
            <a:ext cx="8229600" cy="0"/>
          </a:xfrm>
          <a:custGeom>
            <a:avLst/>
            <a:gdLst/>
            <a:ahLst/>
            <a:cxnLst/>
            <a:rect l="l" t="t" r="r" b="b"/>
            <a:pathLst>
              <a:path w="8229600">
                <a:moveTo>
                  <a:pt x="0" y="0"/>
                </a:moveTo>
                <a:lnTo>
                  <a:pt x="8229600" y="1"/>
                </a:lnTo>
              </a:path>
            </a:pathLst>
          </a:custGeom>
          <a:ln w="12700">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3907632" y="485457"/>
            <a:ext cx="4377055" cy="695960"/>
          </a:xfrm>
          <a:prstGeom prst="rect">
            <a:avLst/>
          </a:prstGeom>
        </p:spPr>
        <p:txBody>
          <a:bodyPr vert="horz" wrap="square" lIns="0" tIns="12700" rIns="0" bIns="0" rtlCol="0" anchor="t">
            <a:spAutoFit/>
          </a:bodyPr>
          <a:lstStyle/>
          <a:p>
            <a:pPr marL="12700">
              <a:lnSpc>
                <a:spcPct val="100000"/>
              </a:lnSpc>
              <a:spcBef>
                <a:spcPts val="100"/>
              </a:spcBef>
            </a:pPr>
            <a:r>
              <a:rPr spc="-5" dirty="0"/>
              <a:t>Executive</a:t>
            </a:r>
            <a:r>
              <a:rPr spc="-30" dirty="0"/>
              <a:t> </a:t>
            </a:r>
            <a:r>
              <a:rPr spc="-5" dirty="0"/>
              <a:t>Branch</a:t>
            </a:r>
            <a:endParaRPr dirty="0"/>
          </a:p>
        </p:txBody>
      </p:sp>
      <p:sp>
        <p:nvSpPr>
          <p:cNvPr id="4" name="object 4"/>
          <p:cNvSpPr txBox="1"/>
          <p:nvPr/>
        </p:nvSpPr>
        <p:spPr>
          <a:xfrm>
            <a:off x="3236816" y="4628546"/>
            <a:ext cx="1415415" cy="759460"/>
          </a:xfrm>
          <a:prstGeom prst="rect">
            <a:avLst/>
          </a:prstGeom>
        </p:spPr>
        <p:txBody>
          <a:bodyPr vert="horz" wrap="square" lIns="0" tIns="10160" rIns="0" bIns="0" rtlCol="0">
            <a:spAutoFit/>
          </a:bodyPr>
          <a:lstStyle/>
          <a:p>
            <a:pPr marL="12700" marR="5080" indent="152400">
              <a:lnSpc>
                <a:spcPct val="100699"/>
              </a:lnSpc>
              <a:spcBef>
                <a:spcPts val="80"/>
              </a:spcBef>
            </a:pPr>
            <a:r>
              <a:rPr sz="2400" b="1" u="heavy" spc="-5" dirty="0">
                <a:uFill>
                  <a:solidFill>
                    <a:srgbClr val="000000"/>
                  </a:solidFill>
                </a:uFill>
                <a:latin typeface="Arial"/>
                <a:cs typeface="Arial"/>
              </a:rPr>
              <a:t>Federal </a:t>
            </a:r>
            <a:r>
              <a:rPr sz="2400" b="1" spc="-5" dirty="0">
                <a:latin typeface="Arial"/>
                <a:cs typeface="Arial"/>
              </a:rPr>
              <a:t> P</a:t>
            </a:r>
            <a:r>
              <a:rPr sz="2400" b="1" dirty="0">
                <a:latin typeface="Arial"/>
                <a:cs typeface="Arial"/>
              </a:rPr>
              <a:t>res</a:t>
            </a:r>
            <a:r>
              <a:rPr sz="2400" b="1" spc="-10" dirty="0">
                <a:latin typeface="Arial"/>
                <a:cs typeface="Arial"/>
              </a:rPr>
              <a:t>i</a:t>
            </a:r>
            <a:r>
              <a:rPr sz="2400" b="1" spc="-5" dirty="0">
                <a:latin typeface="Arial"/>
                <a:cs typeface="Arial"/>
              </a:rPr>
              <a:t>d</a:t>
            </a:r>
            <a:r>
              <a:rPr sz="2400" b="1" dirty="0">
                <a:latin typeface="Arial"/>
                <a:cs typeface="Arial"/>
              </a:rPr>
              <a:t>e</a:t>
            </a:r>
            <a:r>
              <a:rPr sz="2400" b="1" spc="-5" dirty="0">
                <a:latin typeface="Arial"/>
                <a:cs typeface="Arial"/>
              </a:rPr>
              <a:t>n</a:t>
            </a:r>
            <a:r>
              <a:rPr sz="2400" b="1" dirty="0">
                <a:latin typeface="Arial"/>
                <a:cs typeface="Arial"/>
              </a:rPr>
              <a:t>t</a:t>
            </a:r>
            <a:endParaRPr sz="2400">
              <a:latin typeface="Arial"/>
              <a:cs typeface="Arial"/>
            </a:endParaRPr>
          </a:p>
        </p:txBody>
      </p:sp>
      <p:sp>
        <p:nvSpPr>
          <p:cNvPr id="5" name="object 5"/>
          <p:cNvSpPr/>
          <p:nvPr/>
        </p:nvSpPr>
        <p:spPr>
          <a:xfrm>
            <a:off x="6362700" y="1752600"/>
            <a:ext cx="3848100" cy="26670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571233" y="4628546"/>
            <a:ext cx="1430020" cy="759460"/>
          </a:xfrm>
          <a:prstGeom prst="rect">
            <a:avLst/>
          </a:prstGeom>
        </p:spPr>
        <p:txBody>
          <a:bodyPr vert="horz" wrap="square" lIns="0" tIns="10160" rIns="0" bIns="0" rtlCol="0">
            <a:spAutoFit/>
          </a:bodyPr>
          <a:lstStyle/>
          <a:p>
            <a:pPr marL="29209" marR="5080" indent="-17145">
              <a:lnSpc>
                <a:spcPct val="100699"/>
              </a:lnSpc>
              <a:spcBef>
                <a:spcPts val="80"/>
              </a:spcBef>
            </a:pPr>
            <a:r>
              <a:rPr sz="2400" b="1" u="heavy" dirty="0">
                <a:uFill>
                  <a:solidFill>
                    <a:srgbClr val="000000"/>
                  </a:solidFill>
                </a:uFill>
                <a:latin typeface="Arial"/>
                <a:cs typeface="Arial"/>
              </a:rPr>
              <a:t>Ca</a:t>
            </a:r>
            <a:r>
              <a:rPr sz="2400" b="1" u="heavy" spc="-5" dirty="0">
                <a:uFill>
                  <a:solidFill>
                    <a:srgbClr val="000000"/>
                  </a:solidFill>
                </a:uFill>
                <a:latin typeface="Arial"/>
                <a:cs typeface="Arial"/>
              </a:rPr>
              <a:t>li</a:t>
            </a:r>
            <a:r>
              <a:rPr sz="2400" b="1" u="heavy" dirty="0">
                <a:uFill>
                  <a:solidFill>
                    <a:srgbClr val="000000"/>
                  </a:solidFill>
                </a:uFill>
                <a:latin typeface="Arial"/>
                <a:cs typeface="Arial"/>
              </a:rPr>
              <a:t>f</a:t>
            </a:r>
            <a:r>
              <a:rPr sz="2400" b="1" u="heavy" spc="-5" dirty="0">
                <a:uFill>
                  <a:solidFill>
                    <a:srgbClr val="000000"/>
                  </a:solidFill>
                </a:uFill>
                <a:latin typeface="Arial"/>
                <a:cs typeface="Arial"/>
              </a:rPr>
              <a:t>o</a:t>
            </a:r>
            <a:r>
              <a:rPr sz="2400" b="1" u="heavy" dirty="0">
                <a:uFill>
                  <a:solidFill>
                    <a:srgbClr val="000000"/>
                  </a:solidFill>
                </a:uFill>
                <a:latin typeface="Arial"/>
                <a:cs typeface="Arial"/>
              </a:rPr>
              <a:t>r</a:t>
            </a:r>
            <a:r>
              <a:rPr sz="2400" b="1" u="heavy" spc="-10" dirty="0">
                <a:uFill>
                  <a:solidFill>
                    <a:srgbClr val="000000"/>
                  </a:solidFill>
                </a:uFill>
                <a:latin typeface="Arial"/>
                <a:cs typeface="Arial"/>
              </a:rPr>
              <a:t>n</a:t>
            </a:r>
            <a:r>
              <a:rPr sz="2400" b="1" u="heavy" spc="-5" dirty="0">
                <a:uFill>
                  <a:solidFill>
                    <a:srgbClr val="000000"/>
                  </a:solidFill>
                </a:uFill>
                <a:latin typeface="Arial"/>
                <a:cs typeface="Arial"/>
              </a:rPr>
              <a:t>i</a:t>
            </a:r>
            <a:r>
              <a:rPr sz="2400" b="1" u="heavy" dirty="0">
                <a:uFill>
                  <a:solidFill>
                    <a:srgbClr val="000000"/>
                  </a:solidFill>
                </a:uFill>
                <a:latin typeface="Arial"/>
                <a:cs typeface="Arial"/>
              </a:rPr>
              <a:t>a </a:t>
            </a:r>
            <a:r>
              <a:rPr sz="2400" b="1" dirty="0">
                <a:latin typeface="Arial"/>
                <a:cs typeface="Arial"/>
              </a:rPr>
              <a:t> </a:t>
            </a:r>
            <a:r>
              <a:rPr sz="2400" b="1" spc="-5" dirty="0">
                <a:latin typeface="Arial"/>
                <a:cs typeface="Arial"/>
              </a:rPr>
              <a:t>Governor</a:t>
            </a:r>
            <a:endParaRPr sz="2400">
              <a:latin typeface="Arial"/>
              <a:cs typeface="Arial"/>
            </a:endParaRPr>
          </a:p>
        </p:txBody>
      </p:sp>
      <p:sp>
        <p:nvSpPr>
          <p:cNvPr id="7" name="object 7"/>
          <p:cNvSpPr/>
          <p:nvPr/>
        </p:nvSpPr>
        <p:spPr>
          <a:xfrm>
            <a:off x="1993900" y="1752600"/>
            <a:ext cx="3911600" cy="26670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9198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0220097" y="4811497"/>
            <a:ext cx="1880751" cy="1880751"/>
          </a:xfrm>
          <a:prstGeom prst="rect">
            <a:avLst/>
          </a:prstGeom>
        </p:spPr>
      </p:pic>
      <p:sp>
        <p:nvSpPr>
          <p:cNvPr id="3" name="Content Placeholder 2"/>
          <p:cNvSpPr>
            <a:spLocks noGrp="1"/>
          </p:cNvSpPr>
          <p:nvPr>
            <p:ph idx="1"/>
          </p:nvPr>
        </p:nvSpPr>
        <p:spPr>
          <a:xfrm>
            <a:off x="317666" y="1053410"/>
            <a:ext cx="5859017" cy="2710746"/>
          </a:xfrm>
        </p:spPr>
        <p:txBody>
          <a:bodyPr>
            <a:normAutofit/>
          </a:bodyPr>
          <a:lstStyle/>
          <a:p>
            <a:pPr marL="0" indent="0" algn="ctr">
              <a:buNone/>
            </a:pPr>
            <a:r>
              <a:rPr lang="en-US" b="1" dirty="0"/>
              <a:t>FEDERAL</a:t>
            </a:r>
          </a:p>
          <a:p>
            <a:r>
              <a:rPr lang="en-US" dirty="0"/>
              <a:t>U.S. Supreme Court</a:t>
            </a:r>
          </a:p>
          <a:p>
            <a:r>
              <a:rPr lang="en-US" dirty="0"/>
              <a:t>Circuit Court</a:t>
            </a:r>
          </a:p>
          <a:p>
            <a:r>
              <a:rPr lang="en-US" dirty="0"/>
              <a:t>District Courts</a:t>
            </a:r>
          </a:p>
          <a:p>
            <a:r>
              <a:rPr lang="en-US" dirty="0"/>
              <a:t>Other federal courts (CIT, </a:t>
            </a:r>
            <a:r>
              <a:rPr lang="en-US" dirty="0" err="1"/>
              <a:t>FedCir</a:t>
            </a:r>
            <a:r>
              <a:rPr lang="en-US" dirty="0"/>
              <a:t>.)</a:t>
            </a:r>
          </a:p>
        </p:txBody>
      </p:sp>
      <p:pic>
        <p:nvPicPr>
          <p:cNvPr id="20" name="Picture 19"/>
          <p:cNvPicPr>
            <a:picLocks noChangeAspect="1"/>
          </p:cNvPicPr>
          <p:nvPr/>
        </p:nvPicPr>
        <p:blipFill>
          <a:blip r:embed="rId4"/>
          <a:stretch>
            <a:fillRect/>
          </a:stretch>
        </p:blipFill>
        <p:spPr>
          <a:xfrm>
            <a:off x="8470558" y="3738613"/>
            <a:ext cx="1905536" cy="1905536"/>
          </a:xfrm>
          <a:prstGeom prst="rect">
            <a:avLst/>
          </a:prstGeom>
        </p:spPr>
      </p:pic>
      <p:pic>
        <p:nvPicPr>
          <p:cNvPr id="21" name="Picture 20"/>
          <p:cNvPicPr>
            <a:picLocks noChangeAspect="1"/>
          </p:cNvPicPr>
          <p:nvPr/>
        </p:nvPicPr>
        <p:blipFill>
          <a:blip r:embed="rId5"/>
          <a:stretch>
            <a:fillRect/>
          </a:stretch>
        </p:blipFill>
        <p:spPr>
          <a:xfrm>
            <a:off x="6851831" y="4766674"/>
            <a:ext cx="1948946" cy="1948946"/>
          </a:xfrm>
          <a:prstGeom prst="rect">
            <a:avLst/>
          </a:prstGeom>
        </p:spPr>
      </p:pic>
      <p:sp>
        <p:nvSpPr>
          <p:cNvPr id="4" name="Content Placeholder 2"/>
          <p:cNvSpPr txBox="1">
            <a:spLocks/>
          </p:cNvSpPr>
          <p:nvPr/>
        </p:nvSpPr>
        <p:spPr>
          <a:xfrm>
            <a:off x="6946806" y="1637429"/>
            <a:ext cx="3819805" cy="1975348"/>
          </a:xfrm>
          <a:prstGeom prst="rect">
            <a:avLst/>
          </a:prstGeom>
          <a:solidFill>
            <a:schemeClr val="bg2"/>
          </a:solidFill>
          <a:ln>
            <a:solidFill>
              <a:schemeClr val="accent5">
                <a:lumMod val="60000"/>
                <a:lumOff val="40000"/>
              </a:schemeClr>
            </a:solidFill>
          </a:ln>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t>State Supreme Ct</a:t>
            </a:r>
          </a:p>
          <a:p>
            <a:r>
              <a:rPr lang="en-US" dirty="0"/>
              <a:t>State Courts of Appeal</a:t>
            </a:r>
          </a:p>
          <a:p>
            <a:r>
              <a:rPr lang="en-US" dirty="0"/>
              <a:t>State Trial Courts</a:t>
            </a:r>
          </a:p>
        </p:txBody>
      </p:sp>
      <p:sp>
        <p:nvSpPr>
          <p:cNvPr id="23" name="Rectangle 22"/>
          <p:cNvSpPr/>
          <p:nvPr/>
        </p:nvSpPr>
        <p:spPr>
          <a:xfrm>
            <a:off x="7974684" y="982309"/>
            <a:ext cx="1908327" cy="523220"/>
          </a:xfrm>
          <a:prstGeom prst="rect">
            <a:avLst/>
          </a:prstGeom>
        </p:spPr>
        <p:txBody>
          <a:bodyPr wrap="square">
            <a:spAutoFit/>
          </a:bodyPr>
          <a:lstStyle/>
          <a:p>
            <a:pPr algn="ctr"/>
            <a:r>
              <a:rPr lang="en-US" sz="2800" b="1" dirty="0"/>
              <a:t>STATE</a:t>
            </a:r>
            <a:endParaRPr lang="en-US" b="1" dirty="0"/>
          </a:p>
        </p:txBody>
      </p:sp>
      <p:sp>
        <p:nvSpPr>
          <p:cNvPr id="5" name="TextBox 4"/>
          <p:cNvSpPr txBox="1"/>
          <p:nvPr/>
        </p:nvSpPr>
        <p:spPr>
          <a:xfrm>
            <a:off x="4198773" y="58723"/>
            <a:ext cx="3794455" cy="769441"/>
          </a:xfrm>
          <a:prstGeom prst="rect">
            <a:avLst/>
          </a:prstGeom>
          <a:noFill/>
        </p:spPr>
        <p:txBody>
          <a:bodyPr wrap="square" rtlCol="0">
            <a:spAutoFit/>
          </a:bodyPr>
          <a:lstStyle/>
          <a:p>
            <a:r>
              <a:rPr lang="en-US" sz="4400" dirty="0"/>
              <a:t>Judicial Branch</a:t>
            </a:r>
          </a:p>
        </p:txBody>
      </p:sp>
      <p:pic>
        <p:nvPicPr>
          <p:cNvPr id="6" name="Picture 5"/>
          <p:cNvPicPr>
            <a:picLocks noChangeAspect="1"/>
          </p:cNvPicPr>
          <p:nvPr/>
        </p:nvPicPr>
        <p:blipFill>
          <a:blip r:embed="rId6"/>
          <a:stretch>
            <a:fillRect/>
          </a:stretch>
        </p:blipFill>
        <p:spPr>
          <a:xfrm>
            <a:off x="322153" y="3837369"/>
            <a:ext cx="4593489" cy="2909211"/>
          </a:xfrm>
          <a:prstGeom prst="rect">
            <a:avLst/>
          </a:prstGeom>
        </p:spPr>
      </p:pic>
      <p:sp>
        <p:nvSpPr>
          <p:cNvPr id="12" name="object 2"/>
          <p:cNvSpPr/>
          <p:nvPr/>
        </p:nvSpPr>
        <p:spPr>
          <a:xfrm>
            <a:off x="2029495" y="815188"/>
            <a:ext cx="8229600" cy="0"/>
          </a:xfrm>
          <a:custGeom>
            <a:avLst/>
            <a:gdLst/>
            <a:ahLst/>
            <a:cxnLst/>
            <a:rect l="l" t="t" r="r" b="b"/>
            <a:pathLst>
              <a:path w="8229600">
                <a:moveTo>
                  <a:pt x="0" y="0"/>
                </a:moveTo>
                <a:lnTo>
                  <a:pt x="8229600" y="1"/>
                </a:lnTo>
              </a:path>
            </a:pathLst>
          </a:custGeom>
          <a:ln w="12700">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8710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2188" y="322728"/>
            <a:ext cx="1613647" cy="5871883"/>
          </a:xfrm>
        </p:spPr>
        <p:txBody>
          <a:bodyPr>
            <a:noAutofit/>
          </a:bodyPr>
          <a:lstStyle/>
          <a:p>
            <a:r>
              <a:rPr lang="en-US" sz="1600" dirty="0"/>
              <a:t>For more info go to https://app-usa-modeast-prod-a01239f-ecas.s3.amazonaws.com/SupremeCourt2019_Hires.png</a:t>
            </a:r>
          </a:p>
        </p:txBody>
      </p:sp>
      <p:pic>
        <p:nvPicPr>
          <p:cNvPr id="4" name="Picture 3"/>
          <p:cNvPicPr>
            <a:picLocks noChangeAspect="1"/>
          </p:cNvPicPr>
          <p:nvPr/>
        </p:nvPicPr>
        <p:blipFill>
          <a:blip r:embed="rId3"/>
          <a:stretch>
            <a:fillRect/>
          </a:stretch>
        </p:blipFill>
        <p:spPr>
          <a:xfrm>
            <a:off x="390245" y="140126"/>
            <a:ext cx="9094413" cy="40601438"/>
          </a:xfrm>
          <a:prstGeom prst="rect">
            <a:avLst/>
          </a:prstGeom>
        </p:spPr>
      </p:pic>
    </p:spTree>
    <p:extLst>
      <p:ext uri="{BB962C8B-B14F-4D97-AF65-F5344CB8AC3E}">
        <p14:creationId xmlns:p14="http://schemas.microsoft.com/office/powerpoint/2010/main" val="19188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623" y="1420907"/>
            <a:ext cx="9601200" cy="1035424"/>
          </a:xfrm>
        </p:spPr>
        <p:txBody>
          <a:bodyPr>
            <a:noAutofit/>
          </a:bodyPr>
          <a:lstStyle/>
          <a:p>
            <a:r>
              <a:rPr lang="en-US" sz="4000" dirty="0"/>
              <a:t>How would you order the hierarchy?</a:t>
            </a:r>
          </a:p>
        </p:txBody>
      </p:sp>
      <p:sp>
        <p:nvSpPr>
          <p:cNvPr id="3" name="Content Placeholder 2"/>
          <p:cNvSpPr>
            <a:spLocks noGrp="1"/>
          </p:cNvSpPr>
          <p:nvPr>
            <p:ph idx="1"/>
          </p:nvPr>
        </p:nvSpPr>
        <p:spPr>
          <a:xfrm>
            <a:off x="3095539" y="2608976"/>
            <a:ext cx="8900718" cy="3722551"/>
          </a:xfrm>
        </p:spPr>
        <p:txBody>
          <a:bodyPr>
            <a:normAutofit/>
          </a:bodyPr>
          <a:lstStyle/>
          <a:p>
            <a:r>
              <a:rPr lang="en-US" sz="3200" dirty="0"/>
              <a:t>US Constitution</a:t>
            </a:r>
          </a:p>
          <a:p>
            <a:r>
              <a:rPr lang="en-US" sz="3200" dirty="0"/>
              <a:t>Statutes</a:t>
            </a:r>
          </a:p>
          <a:p>
            <a:r>
              <a:rPr lang="en-US" sz="3200" dirty="0"/>
              <a:t>Regulations (administrative)</a:t>
            </a:r>
          </a:p>
          <a:p>
            <a:r>
              <a:rPr lang="en-US" sz="3200" dirty="0"/>
              <a:t>Judicial decisions (common law, or case law)</a:t>
            </a:r>
          </a:p>
        </p:txBody>
      </p:sp>
      <p:sp>
        <p:nvSpPr>
          <p:cNvPr id="6" name="Oval 5"/>
          <p:cNvSpPr/>
          <p:nvPr/>
        </p:nvSpPr>
        <p:spPr>
          <a:xfrm>
            <a:off x="1004049" y="4814047"/>
            <a:ext cx="2294964" cy="1721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Federal and State</a:t>
            </a:r>
          </a:p>
        </p:txBody>
      </p:sp>
      <p:sp>
        <p:nvSpPr>
          <p:cNvPr id="8" name="Title 1"/>
          <p:cNvSpPr txBox="1">
            <a:spLocks/>
          </p:cNvSpPr>
          <p:nvPr/>
        </p:nvSpPr>
        <p:spPr>
          <a:xfrm>
            <a:off x="1954305" y="336177"/>
            <a:ext cx="10031505" cy="1035424"/>
          </a:xfrm>
          <a:prstGeom prst="rect">
            <a:avLst/>
          </a:prstGeom>
          <a:solidFill>
            <a:srgbClr val="EFEDE3"/>
          </a:solidFill>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dirty="0"/>
              <a:t>What are the sources of law?  </a:t>
            </a:r>
          </a:p>
        </p:txBody>
      </p:sp>
    </p:spTree>
    <p:custDataLst>
      <p:tags r:id="rId1"/>
    </p:custDataLst>
    <p:extLst>
      <p:ext uri="{BB962C8B-B14F-4D97-AF65-F5344CB8AC3E}">
        <p14:creationId xmlns:p14="http://schemas.microsoft.com/office/powerpoint/2010/main" val="633861026"/>
      </p:ext>
    </p:extLst>
  </p:cSld>
  <p:clrMapOvr>
    <a:masterClrMapping/>
  </p:clrMapOvr>
  <mc:AlternateContent xmlns:mc="http://schemas.openxmlformats.org/markup-compatibility/2006" xmlns:p14="http://schemas.microsoft.com/office/powerpoint/2010/main">
    <mc:Choice Requires="p14">
      <p:transition spd="slow" p14:dur="2000" advTm="58149"/>
    </mc:Choice>
    <mc:Fallback xmlns="">
      <p:transition spd="slow" advTm="581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circle(in)">
                                      <p:cBhvr>
                                        <p:cTn id="2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7550" y="1301750"/>
            <a:ext cx="8229600" cy="0"/>
          </a:xfrm>
          <a:custGeom>
            <a:avLst/>
            <a:gdLst/>
            <a:ahLst/>
            <a:cxnLst/>
            <a:rect l="l" t="t" r="r" b="b"/>
            <a:pathLst>
              <a:path w="8229600">
                <a:moveTo>
                  <a:pt x="0" y="0"/>
                </a:moveTo>
                <a:lnTo>
                  <a:pt x="8229600" y="1"/>
                </a:lnTo>
              </a:path>
            </a:pathLst>
          </a:custGeom>
          <a:ln w="12700">
            <a:solidFill>
              <a:srgbClr val="000000"/>
            </a:solidFill>
          </a:ln>
        </p:spPr>
        <p:txBody>
          <a:bodyPr wrap="square" lIns="0" tIns="0" rIns="0" bIns="0" rtlCol="0"/>
          <a:lstStyle/>
          <a:p>
            <a:endParaRPr/>
          </a:p>
        </p:txBody>
      </p:sp>
      <p:sp>
        <p:nvSpPr>
          <p:cNvPr id="3" name="object 3"/>
          <p:cNvSpPr txBox="1">
            <a:spLocks noGrp="1"/>
          </p:cNvSpPr>
          <p:nvPr>
            <p:ph type="title"/>
          </p:nvPr>
        </p:nvSpPr>
        <p:spPr>
          <a:xfrm>
            <a:off x="3721894" y="485457"/>
            <a:ext cx="4747895" cy="695960"/>
          </a:xfrm>
          <a:prstGeom prst="rect">
            <a:avLst/>
          </a:prstGeom>
        </p:spPr>
        <p:txBody>
          <a:bodyPr vert="horz" wrap="square" lIns="0" tIns="12700" rIns="0" bIns="0" rtlCol="0" anchor="t">
            <a:spAutoFit/>
          </a:bodyPr>
          <a:lstStyle/>
          <a:p>
            <a:pPr marL="12700">
              <a:lnSpc>
                <a:spcPct val="100000"/>
              </a:lnSpc>
              <a:spcBef>
                <a:spcPts val="100"/>
              </a:spcBef>
            </a:pPr>
            <a:r>
              <a:rPr spc="-5" dirty="0">
                <a:solidFill>
                  <a:schemeClr val="tx1"/>
                </a:solidFill>
              </a:rPr>
              <a:t>Supremacy</a:t>
            </a:r>
            <a:r>
              <a:rPr spc="-45" dirty="0">
                <a:solidFill>
                  <a:schemeClr val="tx1"/>
                </a:solidFill>
              </a:rPr>
              <a:t> </a:t>
            </a:r>
            <a:r>
              <a:rPr spc="-5" dirty="0">
                <a:solidFill>
                  <a:schemeClr val="tx1"/>
                </a:solidFill>
              </a:rPr>
              <a:t>Clause</a:t>
            </a:r>
            <a:endParaRPr>
              <a:solidFill>
                <a:schemeClr val="tx1"/>
              </a:solidFill>
            </a:endParaRPr>
          </a:p>
        </p:txBody>
      </p:sp>
      <p:sp>
        <p:nvSpPr>
          <p:cNvPr id="4" name="object 4"/>
          <p:cNvSpPr txBox="1">
            <a:spLocks noGrp="1"/>
          </p:cNvSpPr>
          <p:nvPr>
            <p:ph type="body" idx="1"/>
          </p:nvPr>
        </p:nvSpPr>
        <p:spPr>
          <a:xfrm>
            <a:off x="1115359" y="1759911"/>
            <a:ext cx="9601200" cy="1872948"/>
          </a:xfrm>
          <a:prstGeom prst="rect">
            <a:avLst/>
          </a:prstGeom>
        </p:spPr>
        <p:txBody>
          <a:bodyPr vert="horz" wrap="square" lIns="0" tIns="61594" rIns="0" bIns="0" rtlCol="0">
            <a:spAutoFit/>
          </a:bodyPr>
          <a:lstStyle/>
          <a:p>
            <a:pPr marL="0" marR="118110" indent="0" algn="ctr">
              <a:lnSpc>
                <a:spcPct val="100299"/>
              </a:lnSpc>
              <a:spcBef>
                <a:spcPts val="85"/>
              </a:spcBef>
              <a:buNone/>
            </a:pPr>
            <a:r>
              <a:rPr sz="3200" spc="-5" dirty="0">
                <a:solidFill>
                  <a:schemeClr val="tx1"/>
                </a:solidFill>
              </a:rPr>
              <a:t>If </a:t>
            </a:r>
            <a:r>
              <a:rPr sz="3200" dirty="0">
                <a:solidFill>
                  <a:schemeClr val="tx1"/>
                </a:solidFill>
              </a:rPr>
              <a:t>a </a:t>
            </a:r>
            <a:r>
              <a:rPr sz="3200" spc="-5" dirty="0">
                <a:solidFill>
                  <a:schemeClr val="tx1"/>
                </a:solidFill>
              </a:rPr>
              <a:t>state law contradicts </a:t>
            </a:r>
            <a:r>
              <a:rPr sz="3200" dirty="0">
                <a:solidFill>
                  <a:schemeClr val="tx1"/>
                </a:solidFill>
              </a:rPr>
              <a:t>a </a:t>
            </a:r>
            <a:r>
              <a:rPr sz="3200" spc="-5" dirty="0">
                <a:solidFill>
                  <a:schemeClr val="tx1"/>
                </a:solidFill>
              </a:rPr>
              <a:t>federal </a:t>
            </a:r>
            <a:r>
              <a:rPr sz="3200" spc="-45" dirty="0">
                <a:solidFill>
                  <a:schemeClr val="tx1"/>
                </a:solidFill>
              </a:rPr>
              <a:t>law, </a:t>
            </a:r>
            <a:r>
              <a:rPr sz="3200" spc="-5" dirty="0">
                <a:solidFill>
                  <a:schemeClr val="tx1"/>
                </a:solidFill>
              </a:rPr>
              <a:t>then the federal law trumps and preempts the  state</a:t>
            </a:r>
            <a:r>
              <a:rPr sz="3200" spc="-15" dirty="0">
                <a:solidFill>
                  <a:schemeClr val="tx1"/>
                </a:solidFill>
              </a:rPr>
              <a:t> </a:t>
            </a:r>
            <a:r>
              <a:rPr sz="3200" spc="-45" dirty="0">
                <a:solidFill>
                  <a:schemeClr val="tx1"/>
                </a:solidFill>
              </a:rPr>
              <a:t>law.</a:t>
            </a:r>
          </a:p>
          <a:p>
            <a:pPr marL="0" indent="0" algn="ctr">
              <a:lnSpc>
                <a:spcPct val="100000"/>
              </a:lnSpc>
              <a:spcBef>
                <a:spcPts val="2360"/>
              </a:spcBef>
              <a:buNone/>
            </a:pPr>
            <a:r>
              <a:rPr lang="en-US" sz="3200" spc="-5" dirty="0">
                <a:solidFill>
                  <a:schemeClr val="tx1"/>
                </a:solidFill>
              </a:rPr>
              <a:t>Question</a:t>
            </a:r>
            <a:r>
              <a:rPr sz="3200" spc="-5" dirty="0">
                <a:solidFill>
                  <a:schemeClr val="tx1"/>
                </a:solidFill>
              </a:rPr>
              <a:t>:</a:t>
            </a:r>
          </a:p>
        </p:txBody>
      </p:sp>
      <p:sp>
        <p:nvSpPr>
          <p:cNvPr id="5" name="object 5"/>
          <p:cNvSpPr/>
          <p:nvPr/>
        </p:nvSpPr>
        <p:spPr>
          <a:xfrm>
            <a:off x="9803193" y="2367895"/>
            <a:ext cx="2262682" cy="2146299"/>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1093076" y="3731171"/>
            <a:ext cx="10342179" cy="281677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760"/>
              </a:spcBef>
            </a:pPr>
            <a:r>
              <a:rPr lang="en-US" sz="2800" spc="-5" dirty="0">
                <a:solidFill>
                  <a:schemeClr val="tx1"/>
                </a:solidFill>
              </a:rPr>
              <a:t>Marijuana is not legal for use by federal law.  </a:t>
            </a:r>
          </a:p>
          <a:p>
            <a:pPr algn="ctr">
              <a:spcBef>
                <a:spcPts val="760"/>
              </a:spcBef>
            </a:pPr>
            <a:r>
              <a:rPr lang="en-US" sz="2800" spc="-5" dirty="0">
                <a:solidFill>
                  <a:schemeClr val="tx1"/>
                </a:solidFill>
              </a:rPr>
              <a:t>Marijuana is legal for limited medical use within 28 in California</a:t>
            </a:r>
          </a:p>
          <a:p>
            <a:pPr algn="ctr">
              <a:spcBef>
                <a:spcPts val="760"/>
              </a:spcBef>
            </a:pPr>
            <a:r>
              <a:rPr lang="en-US" sz="2800" spc="-5" dirty="0">
                <a:solidFill>
                  <a:schemeClr val="tx1"/>
                </a:solidFill>
              </a:rPr>
              <a:t>Joe is caught with a bag of marijuana in Malibu, and claims it is for medicinal use.  Can he be arrested for breaking federal law?  </a:t>
            </a:r>
          </a:p>
        </p:txBody>
      </p:sp>
    </p:spTree>
    <p:extLst>
      <p:ext uri="{BB962C8B-B14F-4D97-AF65-F5344CB8AC3E}">
        <p14:creationId xmlns:p14="http://schemas.microsoft.com/office/powerpoint/2010/main" val="526396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9|17|3.7|3.4|4.3"/>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16543</TotalTime>
  <Words>5870</Words>
  <Application>Microsoft Office PowerPoint</Application>
  <PresentationFormat>Widescreen</PresentationFormat>
  <Paragraphs>423</Paragraphs>
  <Slides>43</Slides>
  <Notes>43</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Franklin Gothic Book</vt:lpstr>
      <vt:lpstr>inherit</vt:lpstr>
      <vt:lpstr>Symbol</vt:lpstr>
      <vt:lpstr>Times New Roman</vt:lpstr>
      <vt:lpstr>Wingdings</vt:lpstr>
      <vt:lpstr>Crop</vt:lpstr>
      <vt:lpstr>U.S. Legal Writing:</vt:lpstr>
      <vt:lpstr>Quick Quiz </vt:lpstr>
      <vt:lpstr>Quick Quiz </vt:lpstr>
      <vt:lpstr>Legislative Branch</vt:lpstr>
      <vt:lpstr>Executive Branch</vt:lpstr>
      <vt:lpstr>PowerPoint Presentation</vt:lpstr>
      <vt:lpstr>For more info go to https://app-usa-modeast-prod-a01239f-ecas.s3.amazonaws.com/SupremeCourt2019_Hires.png</vt:lpstr>
      <vt:lpstr>How would you order the hierarchy?</vt:lpstr>
      <vt:lpstr>Supremacy Clause</vt:lpstr>
      <vt:lpstr>Three levels of courts:</vt:lpstr>
      <vt:lpstr>PowerPoint Presentation</vt:lpstr>
      <vt:lpstr>Binding precedent – stare decisis</vt:lpstr>
      <vt:lpstr>PowerPoint Presentation</vt:lpstr>
      <vt:lpstr>Discuss:   </vt:lpstr>
      <vt:lpstr>What is IRAC? </vt:lpstr>
      <vt:lpstr>Why IRAC?</vt:lpstr>
      <vt:lpstr>How do we use cases? Analogy and Distinction</vt:lpstr>
      <vt:lpstr>Practice IRAC case brief:  Rael v. Cadena</vt:lpstr>
      <vt:lpstr>Break</vt:lpstr>
      <vt:lpstr>PowerPoint Presentation</vt:lpstr>
      <vt:lpstr>Compare our Case Briefs</vt:lpstr>
      <vt:lpstr>Sample Student Case Brief</vt:lpstr>
      <vt:lpstr>How (F)IRAC is used:</vt:lpstr>
      <vt:lpstr>Legal Writing Exercises</vt:lpstr>
      <vt:lpstr>Edit this sentence to be more concise:</vt:lpstr>
      <vt:lpstr>Subject-Verb Distance</vt:lpstr>
      <vt:lpstr>Transitions </vt:lpstr>
      <vt:lpstr>Order by Time and Subject (dovetailing)</vt:lpstr>
      <vt:lpstr>Parallel Construction</vt:lpstr>
      <vt:lpstr>Outlines</vt:lpstr>
      <vt:lpstr>   Headings and Subtitles </vt:lpstr>
      <vt:lpstr>   Topic Sentences</vt:lpstr>
      <vt:lpstr>Thank you!</vt:lpstr>
      <vt:lpstr>What does a case look like?</vt:lpstr>
      <vt:lpstr>Where does the case begin?</vt:lpstr>
      <vt:lpstr>Where does the opinion begin?</vt:lpstr>
      <vt:lpstr>How would we cite this case?  </vt:lpstr>
      <vt:lpstr>PowerPoint Presentation</vt:lpstr>
      <vt:lpstr>Sample exam question:</vt:lpstr>
      <vt:lpstr>Sample law exam answer (Page 1)</vt:lpstr>
      <vt:lpstr>Page 2- Analysis:</vt:lpstr>
      <vt:lpstr>Page 3: Analysis (cont’d) and Conclusion:</vt:lpstr>
      <vt:lpstr>PowerPoint Presentation</vt:lpstr>
    </vt:vector>
  </TitlesOfParts>
  <Company>Pepperdine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Writing: Intro to IRAC</dc:title>
  <dc:creator>Dr. Daniel Sloan</dc:creator>
  <cp:lastModifiedBy>Dan Sloan</cp:lastModifiedBy>
  <cp:revision>102</cp:revision>
  <cp:lastPrinted>2021-05-25T07:13:41Z</cp:lastPrinted>
  <dcterms:created xsi:type="dcterms:W3CDTF">2020-06-11T02:22:06Z</dcterms:created>
  <dcterms:modified xsi:type="dcterms:W3CDTF">2022-02-02T05:46:34Z</dcterms:modified>
</cp:coreProperties>
</file>